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322" r:id="rId2"/>
    <p:sldId id="321" r:id="rId3"/>
    <p:sldId id="335" r:id="rId4"/>
    <p:sldId id="318" r:id="rId5"/>
    <p:sldId id="283" r:id="rId6"/>
    <p:sldId id="256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6" r:id="rId27"/>
    <p:sldId id="359" r:id="rId28"/>
    <p:sldId id="360" r:id="rId29"/>
    <p:sldId id="361" r:id="rId30"/>
    <p:sldId id="362" r:id="rId31"/>
    <p:sldId id="363" r:id="rId32"/>
    <p:sldId id="366" r:id="rId33"/>
    <p:sldId id="323" r:id="rId34"/>
    <p:sldId id="297" r:id="rId35"/>
    <p:sldId id="298" r:id="rId36"/>
    <p:sldId id="315" r:id="rId37"/>
    <p:sldId id="314" r:id="rId38"/>
    <p:sldId id="330" r:id="rId39"/>
    <p:sldId id="317" r:id="rId40"/>
    <p:sldId id="327" r:id="rId41"/>
    <p:sldId id="320" r:id="rId42"/>
    <p:sldId id="334" r:id="rId43"/>
    <p:sldId id="333" r:id="rId44"/>
    <p:sldId id="364" r:id="rId45"/>
    <p:sldId id="36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5" autoAdjust="0"/>
    <p:restoredTop sz="94660"/>
  </p:normalViewPr>
  <p:slideViewPr>
    <p:cSldViewPr snapToGrid="0" snapToObjects="1">
      <p:cViewPr>
        <p:scale>
          <a:sx n="60" d="100"/>
          <a:sy n="60" d="100"/>
        </p:scale>
        <p:origin x="-1600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2C2F-B29A-D74F-BE59-D19846C5181E}" type="datetimeFigureOut">
              <a:rPr lang="en-US" smtClean="0"/>
              <a:t>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8FF93-C4D1-5341-995C-06CEF9B63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0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97AC-60BE-F84B-B5EE-8A3E93C1F68A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2B28-A257-EF47-82C6-75DFEDC02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97AC-60BE-F84B-B5EE-8A3E93C1F68A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2B28-A257-EF47-82C6-75DFEDC02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1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97AC-60BE-F84B-B5EE-8A3E93C1F68A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2B28-A257-EF47-82C6-75DFEDC02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4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97AC-60BE-F84B-B5EE-8A3E93C1F68A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2B28-A257-EF47-82C6-75DFEDC02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3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97AC-60BE-F84B-B5EE-8A3E93C1F68A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2B28-A257-EF47-82C6-75DFEDC02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97AC-60BE-F84B-B5EE-8A3E93C1F68A}" type="datetimeFigureOut">
              <a:rPr lang="en-US" smtClean="0"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2B28-A257-EF47-82C6-75DFEDC02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6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97AC-60BE-F84B-B5EE-8A3E93C1F68A}" type="datetimeFigureOut">
              <a:rPr lang="en-US" smtClean="0"/>
              <a:t>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2B28-A257-EF47-82C6-75DFEDC02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49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97AC-60BE-F84B-B5EE-8A3E93C1F68A}" type="datetimeFigureOut">
              <a:rPr lang="en-US" smtClean="0"/>
              <a:t>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2B28-A257-EF47-82C6-75DFEDC02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9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97AC-60BE-F84B-B5EE-8A3E93C1F68A}" type="datetimeFigureOut">
              <a:rPr lang="en-US" smtClean="0"/>
              <a:t>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2B28-A257-EF47-82C6-75DFEDC02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8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97AC-60BE-F84B-B5EE-8A3E93C1F68A}" type="datetimeFigureOut">
              <a:rPr lang="en-US" smtClean="0"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2B28-A257-EF47-82C6-75DFEDC02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3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597AC-60BE-F84B-B5EE-8A3E93C1F68A}" type="datetimeFigureOut">
              <a:rPr lang="en-US" smtClean="0"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F2B28-A257-EF47-82C6-75DFEDC02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1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597AC-60BE-F84B-B5EE-8A3E93C1F68A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F2B28-A257-EF47-82C6-75DFEDC02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8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Relationship Id="rId3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4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33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png"/><Relationship Id="rId3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00" y="2308324"/>
            <a:ext cx="8754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The three chemical bonds,  the three intermolecular interactions</a:t>
            </a:r>
          </a:p>
          <a:p>
            <a:r>
              <a:rPr lang="en-US" sz="2400" dirty="0" smtClean="0"/>
              <a:t>                              and the one mix between the two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9958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910" y="1446752"/>
            <a:ext cx="3492237" cy="470898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1) Second row main group 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elements make covalent bonds. </a:t>
            </a:r>
          </a:p>
          <a:p>
            <a:endParaRPr lang="en-US" sz="2000" dirty="0">
              <a:solidFill>
                <a:srgbClr val="80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2) For row 4 and higher main 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group compounds, if the 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difference of electronegativity 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(</a:t>
            </a:r>
            <a:r>
              <a:rPr lang="en-US" sz="2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Dc</a:t>
            </a:r>
            <a:r>
              <a:rPr lang="en-US" sz="2000" dirty="0" smtClean="0">
                <a:solidFill>
                  <a:srgbClr val="800000"/>
                </a:solidFill>
              </a:rPr>
              <a:t>) is less than one then bond 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more covalent than ionic.</a:t>
            </a:r>
          </a:p>
          <a:p>
            <a:endParaRPr lang="en-US" sz="2000" dirty="0">
              <a:solidFill>
                <a:srgbClr val="80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3) For row 4 and higher If </a:t>
            </a:r>
            <a:r>
              <a:rPr lang="en-US" sz="2000" dirty="0">
                <a:solidFill>
                  <a:srgbClr val="800000"/>
                </a:solidFill>
                <a:latin typeface="Symbol" charset="2"/>
                <a:cs typeface="Symbol" charset="2"/>
              </a:rPr>
              <a:t>Dc</a:t>
            </a:r>
            <a:r>
              <a:rPr lang="en-US" sz="2000" dirty="0" smtClean="0">
                <a:solidFill>
                  <a:srgbClr val="800000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is greater than one then bond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 is more ionic than covalent.</a:t>
            </a:r>
          </a:p>
          <a:p>
            <a:endParaRPr lang="en-US" sz="2000" dirty="0">
              <a:solidFill>
                <a:srgbClr val="800000"/>
              </a:solidFill>
            </a:endParaRPr>
          </a:p>
          <a:p>
            <a:r>
              <a:rPr lang="en-US" sz="2000" dirty="0" smtClean="0">
                <a:solidFill>
                  <a:srgbClr val="800000"/>
                </a:solidFill>
              </a:rPr>
              <a:t>4) For row 2 ½ ionic/covalent </a:t>
            </a:r>
          </a:p>
          <a:p>
            <a:r>
              <a:rPr lang="en-US" sz="2000" dirty="0" smtClean="0">
                <a:solidFill>
                  <a:srgbClr val="800000"/>
                </a:solidFill>
              </a:rPr>
              <a:t>cut-off is </a:t>
            </a:r>
            <a:r>
              <a:rPr lang="en-US" sz="2000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Dc</a:t>
            </a:r>
            <a:r>
              <a:rPr lang="en-US" sz="2000" dirty="0" smtClean="0">
                <a:solidFill>
                  <a:srgbClr val="800000"/>
                </a:solidFill>
              </a:rPr>
              <a:t> of 1.5 – 2.0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7000"/>
            <a:ext cx="86868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Mooser-Pearson diagram gives the separation of ionic and </a:t>
            </a:r>
          </a:p>
          <a:p>
            <a:r>
              <a:rPr lang="en-US" sz="2800" dirty="0" smtClean="0"/>
              <a:t>covalent bonding.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31634" y="1351502"/>
            <a:ext cx="5095875" cy="4809788"/>
            <a:chOff x="1581967" y="-114918"/>
            <a:chExt cx="7387668" cy="6972918"/>
          </a:xfrm>
        </p:grpSpPr>
        <p:pic>
          <p:nvPicPr>
            <p:cNvPr id="5" name="Picture 4" descr="chemical_bond-7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8" t="28216" r="35485" b="44546"/>
            <a:stretch/>
          </p:blipFill>
          <p:spPr>
            <a:xfrm>
              <a:off x="1581967" y="301073"/>
              <a:ext cx="7387668" cy="655692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615891" y="2116416"/>
              <a:ext cx="2670732" cy="716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689100" y="4248150"/>
              <a:ext cx="127000" cy="158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718733" y="3490384"/>
              <a:ext cx="127000" cy="158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748367" y="2609851"/>
              <a:ext cx="127000" cy="158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73767" y="1790813"/>
              <a:ext cx="127000" cy="158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7464" y="1789045"/>
              <a:ext cx="3044636" cy="120032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28702" y="1185961"/>
              <a:ext cx="3650048" cy="6463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95163" y="923378"/>
              <a:ext cx="2974040" cy="15696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400" dirty="0" smtClean="0"/>
            </a:p>
            <a:p>
              <a:endParaRPr lang="en-US" sz="2400" dirty="0"/>
            </a:p>
            <a:p>
              <a:endParaRPr lang="en-US" sz="2400" dirty="0" smtClean="0"/>
            </a:p>
            <a:p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30819" y="-114918"/>
              <a:ext cx="5250515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31025" y="1836866"/>
            <a:ext cx="3353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Mooser</a:t>
            </a:r>
            <a:r>
              <a:rPr lang="en-US" sz="2400" dirty="0" smtClean="0"/>
              <a:t>-Pearson diagram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810618" y="6356413"/>
            <a:ext cx="13887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Review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20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18 at 9.49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9450"/>
            <a:ext cx="8915400" cy="863600"/>
          </a:xfrm>
          <a:prstGeom prst="rect">
            <a:avLst/>
          </a:prstGeom>
        </p:spPr>
      </p:pic>
      <p:pic>
        <p:nvPicPr>
          <p:cNvPr id="5" name="Picture 4" descr="week6-monday-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9599"/>
          <a:stretch/>
        </p:blipFill>
        <p:spPr>
          <a:xfrm>
            <a:off x="161771" y="2128012"/>
            <a:ext cx="4314980" cy="401597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589481" y="1878111"/>
            <a:ext cx="4438028" cy="4188873"/>
            <a:chOff x="1581967" y="-114918"/>
            <a:chExt cx="7387668" cy="6972918"/>
          </a:xfrm>
        </p:grpSpPr>
        <p:pic>
          <p:nvPicPr>
            <p:cNvPr id="7" name="Picture 6" descr="chemical_bond-7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98" t="28216" r="35485" b="44546"/>
            <a:stretch/>
          </p:blipFill>
          <p:spPr>
            <a:xfrm>
              <a:off x="1581967" y="301073"/>
              <a:ext cx="7387668" cy="655692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15891" y="2116416"/>
              <a:ext cx="2670732" cy="716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689100" y="4248150"/>
              <a:ext cx="127000" cy="158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718733" y="3490384"/>
              <a:ext cx="127000" cy="158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48367" y="2609851"/>
              <a:ext cx="127000" cy="158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773767" y="1790813"/>
              <a:ext cx="127000" cy="158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67464" y="1789045"/>
              <a:ext cx="3044636" cy="120032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28702" y="1185961"/>
              <a:ext cx="3650048" cy="6463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95163" y="923378"/>
              <a:ext cx="2974040" cy="15696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400" dirty="0" smtClean="0"/>
            </a:p>
            <a:p>
              <a:endParaRPr lang="en-US" sz="2400" dirty="0"/>
            </a:p>
            <a:p>
              <a:endParaRPr lang="en-US" sz="2400" dirty="0" smtClean="0"/>
            </a:p>
            <a:p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30819" y="-114918"/>
              <a:ext cx="5250515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590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7746" y="1507881"/>
            <a:ext cx="8950279" cy="5709344"/>
            <a:chOff x="37746" y="251250"/>
            <a:chExt cx="8950279" cy="5709344"/>
          </a:xfrm>
        </p:grpSpPr>
        <p:pic>
          <p:nvPicPr>
            <p:cNvPr id="2" name="Picture 1" descr="element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13" y="251250"/>
              <a:ext cx="8815312" cy="453987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7746" y="543737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064250" y="1365250"/>
              <a:ext cx="48745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515955" y="1365250"/>
              <a:ext cx="0" cy="95922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8600" y="2324474"/>
              <a:ext cx="506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85000" y="2287121"/>
              <a:ext cx="0" cy="49193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55116" y="2771588"/>
              <a:ext cx="98611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56176" y="2730316"/>
              <a:ext cx="0" cy="49193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788918" y="291781"/>
            <a:ext cx="5166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what about metals?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2914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7746" y="1507881"/>
            <a:ext cx="8950279" cy="5709344"/>
            <a:chOff x="37746" y="251250"/>
            <a:chExt cx="8950279" cy="5709344"/>
          </a:xfrm>
        </p:grpSpPr>
        <p:pic>
          <p:nvPicPr>
            <p:cNvPr id="2" name="Picture 1" descr="elements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13" y="251250"/>
              <a:ext cx="8815312" cy="453987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7746" y="5437374"/>
              <a:ext cx="1846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solidFill>
                  <a:srgbClr val="3366FF"/>
                </a:solidFill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6064250" y="1365250"/>
              <a:ext cx="48745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515955" y="1365250"/>
              <a:ext cx="0" cy="95922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8600" y="2324474"/>
              <a:ext cx="5064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85000" y="2287121"/>
              <a:ext cx="0" cy="49193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55116" y="2771588"/>
              <a:ext cx="98611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956176" y="2730316"/>
              <a:ext cx="0" cy="49193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024145" y="2621881"/>
            <a:ext cx="433382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406FF"/>
                </a:solidFill>
              </a:rPr>
              <a:t>Al</a:t>
            </a:r>
            <a:endParaRPr lang="en-US" sz="2400" dirty="0">
              <a:solidFill>
                <a:srgbClr val="640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9219" y="3588122"/>
            <a:ext cx="487784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406FF"/>
                </a:solidFill>
              </a:rPr>
              <a:t>Sn</a:t>
            </a:r>
            <a:endParaRPr lang="en-US" sz="2400" dirty="0">
              <a:solidFill>
                <a:srgbClr val="640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5000" y="4049787"/>
            <a:ext cx="422712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406FF"/>
                </a:solidFill>
              </a:rPr>
              <a:t>Bi</a:t>
            </a:r>
            <a:endParaRPr lang="en-US" sz="2400" dirty="0">
              <a:solidFill>
                <a:srgbClr val="6406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6394" y="4049787"/>
            <a:ext cx="505968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406FF"/>
                </a:solidFill>
              </a:rPr>
              <a:t>Po</a:t>
            </a:r>
            <a:endParaRPr lang="en-US" sz="2400" dirty="0">
              <a:solidFill>
                <a:srgbClr val="640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1711" y="3075736"/>
            <a:ext cx="526256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406FF"/>
                </a:solidFill>
              </a:rPr>
              <a:t>Ga</a:t>
            </a:r>
            <a:endParaRPr lang="en-US" sz="2400" dirty="0">
              <a:solidFill>
                <a:srgbClr val="6406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94110" y="4054116"/>
            <a:ext cx="505367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406FF"/>
                </a:solidFill>
              </a:rPr>
              <a:t>Pb</a:t>
            </a:r>
            <a:endParaRPr lang="en-US" sz="2400" dirty="0">
              <a:solidFill>
                <a:srgbClr val="6406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8918" y="307656"/>
            <a:ext cx="5166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what about metals?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2406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28" y="85041"/>
            <a:ext cx="81868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Metals share their electrons with other metals </a:t>
            </a:r>
            <a:r>
              <a:rPr lang="en-US" sz="2800" dirty="0" smtClean="0">
                <a:solidFill>
                  <a:srgbClr val="6406FF"/>
                </a:solidFill>
              </a:rPr>
              <a:t>without </a:t>
            </a:r>
          </a:p>
          <a:p>
            <a:r>
              <a:rPr lang="en-US" sz="2800" dirty="0" smtClean="0">
                <a:solidFill>
                  <a:srgbClr val="6406FF"/>
                </a:solidFill>
              </a:rPr>
              <a:t>obeying octet rule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49391" y="3502526"/>
            <a:ext cx="9070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Metals share electrons with as many other atoms as possible.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7970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7 at 10.43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277016"/>
            <a:ext cx="7223125" cy="54539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528" y="85041"/>
            <a:ext cx="81868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Metals share their electrons with other metals </a:t>
            </a:r>
            <a:r>
              <a:rPr lang="en-US" sz="2800" dirty="0" smtClean="0">
                <a:solidFill>
                  <a:srgbClr val="6406FF"/>
                </a:solidFill>
              </a:rPr>
              <a:t>without </a:t>
            </a:r>
          </a:p>
          <a:p>
            <a:r>
              <a:rPr lang="en-US" sz="2800" dirty="0" smtClean="0">
                <a:solidFill>
                  <a:srgbClr val="6406FF"/>
                </a:solidFill>
              </a:rPr>
              <a:t>obeying octet rule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979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7 at 10.43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76200"/>
            <a:ext cx="82804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7 at 10.45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21" y="578435"/>
            <a:ext cx="8270958" cy="5701130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  <p:extLst>
      <p:ext uri="{BB962C8B-B14F-4D97-AF65-F5344CB8AC3E}">
        <p14:creationId xmlns:p14="http://schemas.microsoft.com/office/powerpoint/2010/main" val="54759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7 at 10.4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462138"/>
            <a:ext cx="9124950" cy="59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8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0-07 at 5.5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26000" y="2882126"/>
            <a:ext cx="1394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7306BF"/>
                </a:solidFill>
              </a:rPr>
              <a:t>Mooser-Pearson</a:t>
            </a:r>
            <a:endParaRPr lang="en-US" sz="1400" dirty="0">
              <a:solidFill>
                <a:srgbClr val="7306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47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493" y="50848"/>
            <a:ext cx="6807769" cy="6740306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metallic bonds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covalent bonds				  			~ 400 kJ/mol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onic bonds		 						~ </a:t>
            </a:r>
            <a:r>
              <a:rPr lang="en-US" sz="2400" dirty="0">
                <a:solidFill>
                  <a:srgbClr val="FF0000"/>
                </a:solidFill>
              </a:rPr>
              <a:t>400 kJ/</a:t>
            </a:r>
            <a:r>
              <a:rPr lang="en-US" sz="2400" dirty="0" err="1" smtClean="0">
                <a:solidFill>
                  <a:srgbClr val="FF0000"/>
                </a:solidFill>
              </a:rPr>
              <a:t>mol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polar-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covalent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bonds		  				~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400 kJ/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mol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visible light							 170-290 kJ/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mol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ion-dipole			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 			  50-200  kJ/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mol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heavy main group dispersion	 		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  5-100  kJ/mol</a:t>
            </a:r>
          </a:p>
          <a:p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FH…H  hydrogen bonds	   		 		~150 kJ/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mol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OH…H hydrogen bonds			  		 ~ 20 kJ/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mol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NH…H hydrogen bonds 			  		 ~10  kJ/mol</a:t>
            </a:r>
          </a:p>
          <a:p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room temperature				  	    	  2.5 kJ/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mol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dipole-dipole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						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   1-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 kJ/mol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light main group dispersion    				&lt; 1	  kj/mol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468" y="50848"/>
            <a:ext cx="135055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three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chemical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bonds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3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920" y="25916"/>
            <a:ext cx="845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CaO is added to SiO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to make Portland cement. What is CaO's molecular shape?</a:t>
            </a:r>
            <a:endParaRPr lang="en-US" sz="2000" dirty="0"/>
          </a:p>
        </p:txBody>
      </p:sp>
      <p:pic>
        <p:nvPicPr>
          <p:cNvPr id="3" name="Picture 2" descr="Screen Shot 2013-10-07 at 5.5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547686"/>
            <a:ext cx="8032750" cy="602456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78375" y="3063875"/>
            <a:ext cx="1221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306BF"/>
                </a:solidFill>
              </a:rPr>
              <a:t>Mooser-Pearson</a:t>
            </a:r>
            <a:endParaRPr lang="en-US" sz="1200" dirty="0">
              <a:solidFill>
                <a:srgbClr val="7306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25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1O1-130578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250031"/>
            <a:ext cx="8477250" cy="63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962" y="35957"/>
            <a:ext cx="867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Sodium azide, </a:t>
            </a:r>
            <a:r>
              <a:rPr lang="en-US" sz="2000" dirty="0" smtClean="0">
                <a:solidFill>
                  <a:srgbClr val="FF0000"/>
                </a:solidFill>
              </a:rPr>
              <a:t>NaN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, is the explosive used in air bags</a:t>
            </a:r>
            <a:r>
              <a:rPr lang="en-US" sz="2000" dirty="0" smtClean="0">
                <a:solidFill>
                  <a:srgbClr val="800000"/>
                </a:solidFill>
              </a:rPr>
              <a:t>. What is its molecular shape?</a:t>
            </a:r>
            <a:endParaRPr lang="en-US" sz="2000" dirty="0">
              <a:solidFill>
                <a:srgbClr val="800000"/>
              </a:solidFill>
            </a:endParaRPr>
          </a:p>
        </p:txBody>
      </p:sp>
      <p:pic>
        <p:nvPicPr>
          <p:cNvPr id="3" name="Picture 2" descr="Screen Shot 2013-10-07 at 5.5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547686"/>
            <a:ext cx="8032750" cy="602456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78375" y="3063875"/>
            <a:ext cx="1221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306BF"/>
                </a:solidFill>
              </a:rPr>
              <a:t>Mooser-Pearson</a:t>
            </a:r>
            <a:endParaRPr lang="en-US" sz="1200" dirty="0">
              <a:solidFill>
                <a:srgbClr val="7306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309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0-07 at 8.12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0" y="0"/>
            <a:ext cx="18180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749" y="325765"/>
            <a:ext cx="6241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terling Hendricks and Linus Pauling 1925</a:t>
            </a:r>
            <a:endParaRPr lang="en-US" sz="2800" dirty="0"/>
          </a:p>
        </p:txBody>
      </p:sp>
      <p:pic>
        <p:nvPicPr>
          <p:cNvPr id="4" name="Picture 3" descr="nan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" y="1283158"/>
            <a:ext cx="6588126" cy="54034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1593" y="3518584"/>
            <a:ext cx="703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1368" y="3236693"/>
            <a:ext cx="73289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N</a:t>
            </a:r>
            <a:r>
              <a:rPr lang="en-US" sz="3600" baseline="-25000" dirty="0" smtClean="0">
                <a:solidFill>
                  <a:srgbClr val="0000FF"/>
                </a:solidFill>
              </a:rPr>
              <a:t>3</a:t>
            </a:r>
            <a:r>
              <a:rPr lang="en-US" sz="3600" baseline="30000" dirty="0" smtClean="0">
                <a:solidFill>
                  <a:srgbClr val="0000FF"/>
                </a:solidFill>
              </a:rPr>
              <a:t>-</a:t>
            </a:r>
            <a:endParaRPr lang="en-US" sz="36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1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073" y="35957"/>
            <a:ext cx="7291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What is the molecular shape of bronze (the alloy of copper and tin)?</a:t>
            </a:r>
            <a:endParaRPr lang="en-US" sz="2000" dirty="0">
              <a:solidFill>
                <a:srgbClr val="800000"/>
              </a:solidFill>
            </a:endParaRPr>
          </a:p>
        </p:txBody>
      </p:sp>
      <p:pic>
        <p:nvPicPr>
          <p:cNvPr id="3" name="Picture 2" descr="Screen Shot 2013-10-07 at 5.5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547686"/>
            <a:ext cx="8032750" cy="602456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78375" y="3063875"/>
            <a:ext cx="1221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306BF"/>
                </a:solidFill>
              </a:rPr>
              <a:t>Mooser-Pearson</a:t>
            </a:r>
            <a:endParaRPr lang="en-US" sz="1200" dirty="0">
              <a:solidFill>
                <a:srgbClr val="7306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3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41375" y="1562705"/>
            <a:ext cx="7996960" cy="4815870"/>
            <a:chOff x="1447800" y="1435100"/>
            <a:chExt cx="6600825" cy="3975100"/>
          </a:xfrm>
        </p:grpSpPr>
        <p:pic>
          <p:nvPicPr>
            <p:cNvPr id="2" name="Picture 1" descr="Screen Shot 2013-10-07 at 8.19.11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435100"/>
              <a:ext cx="6248400" cy="39751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6953250" y="2032000"/>
              <a:ext cx="1095375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35592" y="152112"/>
            <a:ext cx="890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bronze forms the fcc (face-centered-cubic) structure</a:t>
            </a:r>
          </a:p>
          <a:p>
            <a:r>
              <a:rPr lang="en-US" sz="3200" dirty="0" smtClean="0"/>
              <a:t>with random occupation of Cu and Sn atoms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666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010" y="35957"/>
            <a:ext cx="918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Sand is primarily </a:t>
            </a:r>
            <a:r>
              <a:rPr lang="en-US" sz="2000" dirty="0" smtClean="0">
                <a:solidFill>
                  <a:srgbClr val="FF0000"/>
                </a:solidFill>
              </a:rPr>
              <a:t>SiO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800000"/>
                </a:solidFill>
              </a:rPr>
              <a:t>. What is the molecular shape of SiO</a:t>
            </a:r>
            <a:r>
              <a:rPr lang="en-US" sz="2000" baseline="-25000" dirty="0" smtClean="0">
                <a:solidFill>
                  <a:srgbClr val="800000"/>
                </a:solidFill>
              </a:rPr>
              <a:t>2</a:t>
            </a:r>
            <a:r>
              <a:rPr lang="en-US" sz="2000" dirty="0" smtClean="0">
                <a:solidFill>
                  <a:srgbClr val="800000"/>
                </a:solidFill>
              </a:rPr>
              <a:t>? (no multiple bonds in SiO</a:t>
            </a:r>
            <a:r>
              <a:rPr lang="en-US" sz="2000" baseline="-25000" dirty="0" smtClean="0">
                <a:solidFill>
                  <a:srgbClr val="800000"/>
                </a:solidFill>
              </a:rPr>
              <a:t>2</a:t>
            </a:r>
            <a:r>
              <a:rPr lang="en-US" sz="2000" dirty="0" smtClean="0">
                <a:solidFill>
                  <a:srgbClr val="800000"/>
                </a:solidFill>
              </a:rPr>
              <a:t>)</a:t>
            </a:r>
            <a:endParaRPr lang="en-US" sz="2000" dirty="0">
              <a:solidFill>
                <a:srgbClr val="800000"/>
              </a:solidFill>
            </a:endParaRPr>
          </a:p>
        </p:txBody>
      </p:sp>
      <p:pic>
        <p:nvPicPr>
          <p:cNvPr id="3" name="Picture 2" descr="Screen Shot 2013-10-07 at 5.5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547686"/>
            <a:ext cx="8032750" cy="602456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78375" y="3063875"/>
            <a:ext cx="1221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306BF"/>
                </a:solidFill>
              </a:rPr>
              <a:t>Mooser-Pearson</a:t>
            </a:r>
            <a:endParaRPr lang="en-US" sz="1200" dirty="0">
              <a:solidFill>
                <a:srgbClr val="7306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41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emical_bond-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4" t="28216" r="33318" b="44546"/>
          <a:stretch/>
        </p:blipFill>
        <p:spPr>
          <a:xfrm>
            <a:off x="835450" y="301073"/>
            <a:ext cx="8020320" cy="65569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22636" y="716325"/>
            <a:ext cx="3126710" cy="1074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78614" y="2116415"/>
            <a:ext cx="2670732" cy="716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2077" y="1269849"/>
            <a:ext cx="716537" cy="846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09653" y="393159"/>
            <a:ext cx="493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Mooser</a:t>
            </a:r>
            <a:r>
              <a:rPr lang="en-US" sz="3600" dirty="0" smtClean="0"/>
              <a:t>-Pearson diagram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1689100" y="4248150"/>
            <a:ext cx="12700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718733" y="3490384"/>
            <a:ext cx="12700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748367" y="2609851"/>
            <a:ext cx="12700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73767" y="1790813"/>
            <a:ext cx="127000" cy="158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7375" y="5000625"/>
            <a:ext cx="96440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SiO</a:t>
            </a:r>
            <a:r>
              <a:rPr lang="en-US" sz="3600" baseline="-25000" dirty="0" smtClean="0">
                <a:solidFill>
                  <a:srgbClr val="FF0000"/>
                </a:solidFill>
              </a:rPr>
              <a:t>2</a:t>
            </a:r>
            <a:endParaRPr lang="en-US" sz="3600" baseline="-250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91777" y="4000500"/>
            <a:ext cx="370300" cy="1000125"/>
          </a:xfrm>
          <a:prstGeom prst="straightConnector1">
            <a:avLst/>
          </a:prstGeom>
          <a:ln w="50800">
            <a:solidFill>
              <a:srgbClr val="FF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23952" y="5102999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is on the borderline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between ionic and covalent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3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25" y="235545"/>
            <a:ext cx="8967119" cy="63709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if covalent</a:t>
            </a:r>
          </a:p>
          <a:p>
            <a:endParaRPr lang="en-US" sz="2400" dirty="0" smtClean="0"/>
          </a:p>
          <a:p>
            <a:r>
              <a:rPr lang="en-US" sz="2400" dirty="0" smtClean="0"/>
              <a:t>if 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covalent then neutral Si makes four bonds and neutral O </a:t>
            </a:r>
          </a:p>
          <a:p>
            <a:r>
              <a:rPr lang="en-US" sz="2400" dirty="0" smtClean="0"/>
              <a:t>makes two bonds. As Si is not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row, assume no multiple bonds</a:t>
            </a:r>
          </a:p>
          <a:p>
            <a:r>
              <a:rPr lang="en-US" sz="2400" dirty="0" smtClean="0"/>
              <a:t>between Si and O.</a:t>
            </a:r>
          </a:p>
          <a:p>
            <a:endParaRPr lang="en-US" sz="2400" dirty="0">
              <a:solidFill>
                <a:srgbClr val="800000"/>
              </a:solidFill>
            </a:endParaRPr>
          </a:p>
          <a:p>
            <a:r>
              <a:rPr lang="en-US" sz="2400" dirty="0" smtClean="0"/>
              <a:t>Glass and quartz are 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  Don't be surprised if 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an extended </a:t>
            </a:r>
          </a:p>
          <a:p>
            <a:r>
              <a:rPr lang="en-US" sz="2400" dirty="0" smtClean="0"/>
              <a:t>solid (in which case we only need to draw a piece with two Si atoms</a:t>
            </a:r>
          </a:p>
          <a:p>
            <a:r>
              <a:rPr lang="en-US" sz="2400" dirty="0" smtClean="0"/>
              <a:t>and 6-8 O atoms).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3600" dirty="0" smtClean="0">
                <a:solidFill>
                  <a:srgbClr val="FF0000"/>
                </a:solidFill>
              </a:rPr>
              <a:t>if ionic</a:t>
            </a:r>
          </a:p>
          <a:p>
            <a:endParaRPr lang="en-US" sz="2400" dirty="0"/>
          </a:p>
          <a:p>
            <a:r>
              <a:rPr lang="en-US" sz="2400" dirty="0" smtClean="0"/>
              <a:t>if SiO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ionic, then Si probably makes six bonds.  </a:t>
            </a:r>
            <a:r>
              <a:rPr lang="en-US" sz="2400" dirty="0" smtClean="0">
                <a:solidFill>
                  <a:srgbClr val="800000"/>
                </a:solidFill>
              </a:rPr>
              <a:t>O will then need to </a:t>
            </a:r>
          </a:p>
          <a:p>
            <a:r>
              <a:rPr lang="en-US" sz="2400" dirty="0" smtClean="0">
                <a:solidFill>
                  <a:srgbClr val="800000"/>
                </a:solidFill>
              </a:rPr>
              <a:t>make three bonds.</a:t>
            </a:r>
            <a:r>
              <a:rPr lang="en-US" sz="2400" dirty="0" smtClean="0"/>
              <a:t>  It looks like in this case it is also an extended solid.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89375" y="3984625"/>
            <a:ext cx="4596518" cy="646331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answer on prelim will not be considered wrong</a:t>
            </a:r>
          </a:p>
          <a:p>
            <a:r>
              <a:rPr lang="en-US" dirty="0" smtClean="0"/>
              <a:t>if you produce a good molecular covalent SiO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42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1244" y="587712"/>
            <a:ext cx="8861513" cy="5682576"/>
            <a:chOff x="334198" y="798294"/>
            <a:chExt cx="8861513" cy="5682576"/>
          </a:xfrm>
        </p:grpSpPr>
        <p:pic>
          <p:nvPicPr>
            <p:cNvPr id="2" name="Picture 1" descr="Screen Shot 2013-10-07 at 8.38.2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350"/>
            <a:stretch/>
          </p:blipFill>
          <p:spPr>
            <a:xfrm>
              <a:off x="5124064" y="1444625"/>
              <a:ext cx="4045479" cy="3571875"/>
            </a:xfrm>
            <a:prstGeom prst="rect">
              <a:avLst/>
            </a:prstGeom>
          </p:spPr>
        </p:pic>
        <p:pic>
          <p:nvPicPr>
            <p:cNvPr id="3" name="Picture 2" descr="sio2struct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00" y="1714500"/>
              <a:ext cx="3938934" cy="330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209571" y="5501651"/>
              <a:ext cx="230063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common form of </a:t>
              </a:r>
            </a:p>
            <a:p>
              <a:r>
                <a:rPr lang="en-US" dirty="0" smtClean="0"/>
                <a:t>SiO</a:t>
              </a:r>
              <a:r>
                <a:rPr lang="en-US" baseline="-25000" dirty="0" smtClean="0"/>
                <a:t>2 </a:t>
              </a:r>
              <a:r>
                <a:rPr lang="en-US" dirty="0" smtClean="0"/>
                <a:t>found in glass </a:t>
              </a:r>
            </a:p>
            <a:p>
              <a:r>
                <a:rPr lang="en-US" dirty="0" smtClean="0"/>
                <a:t>(imperfect) and quartz 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39000" y="5242957"/>
              <a:ext cx="195671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rare and dense </a:t>
              </a:r>
            </a:p>
            <a:p>
              <a:r>
                <a:rPr lang="en-US" dirty="0" smtClean="0"/>
                <a:t>form of SiO</a:t>
              </a:r>
              <a:r>
                <a:rPr lang="en-US" baseline="-25000" dirty="0" smtClean="0"/>
                <a:t>2</a:t>
              </a:r>
              <a:r>
                <a:rPr lang="en-US" dirty="0" smtClean="0"/>
                <a:t>, </a:t>
              </a:r>
            </a:p>
            <a:p>
              <a:r>
                <a:rPr lang="en-US" dirty="0" smtClean="0"/>
                <a:t>stishovite, found </a:t>
              </a:r>
            </a:p>
            <a:p>
              <a:r>
                <a:rPr lang="en-US" dirty="0" smtClean="0"/>
                <a:t>in meteors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4198" y="5095875"/>
              <a:ext cx="22877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Crystal</a:t>
              </a:r>
            </a:p>
            <a:p>
              <a:r>
                <a:rPr lang="en-US" sz="2800" dirty="0" smtClean="0"/>
                <a:t>structure</a:t>
              </a:r>
            </a:p>
            <a:p>
              <a:r>
                <a:rPr lang="en-US" sz="2800" dirty="0" smtClean="0"/>
                <a:t>of </a:t>
              </a:r>
              <a:r>
                <a:rPr lang="en-US" sz="2800" dirty="0" smtClean="0">
                  <a:latin typeface="Symbol" charset="2"/>
                  <a:cs typeface="Symbol" charset="2"/>
                </a:rPr>
                <a:t>a</a:t>
              </a:r>
              <a:r>
                <a:rPr lang="en-US" sz="2800" dirty="0" smtClean="0"/>
                <a:t>-quartz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62237" y="798294"/>
              <a:ext cx="27479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covalent SiO</a:t>
              </a:r>
              <a:r>
                <a:rPr lang="en-US" sz="3600" baseline="-25000" dirty="0" smtClean="0"/>
                <a:t>2</a:t>
              </a:r>
              <a:endParaRPr lang="en-US" sz="3600" baseline="-25000" dirty="0"/>
            </a:p>
          </p:txBody>
        </p:sp>
        <p:pic>
          <p:nvPicPr>
            <p:cNvPr id="8" name="Picture 7" descr="Screen Shot 2013-10-07 at 8.38.21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0" t="64778" r="39707" b="9426"/>
            <a:stretch/>
          </p:blipFill>
          <p:spPr>
            <a:xfrm>
              <a:off x="5445125" y="5127625"/>
              <a:ext cx="1793875" cy="129735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246028" y="798294"/>
              <a:ext cx="19618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ionic SiO</a:t>
              </a:r>
              <a:r>
                <a:rPr lang="en-US" sz="3600" baseline="-25000" dirty="0" smtClean="0"/>
                <a:t>2</a:t>
              </a:r>
              <a:endParaRPr lang="en-US" sz="3600" baseline="-25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57375" y="2270125"/>
              <a:ext cx="396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Si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65900" y="1744960"/>
              <a:ext cx="3967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1612" y="3248025"/>
              <a:ext cx="388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10838" y="3251200"/>
              <a:ext cx="3884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527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130" y="238125"/>
            <a:ext cx="2333842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ionic bonds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223" y="1146066"/>
            <a:ext cx="342826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Li</a:t>
            </a:r>
            <a:r>
              <a:rPr lang="en-US" sz="3200" baseline="30000" dirty="0" smtClean="0">
                <a:solidFill>
                  <a:srgbClr val="FF0000"/>
                </a:solidFill>
              </a:rPr>
              <a:t>+</a:t>
            </a:r>
            <a:r>
              <a:rPr lang="en-US" sz="3200" dirty="0" smtClean="0">
                <a:solidFill>
                  <a:srgbClr val="FF0000"/>
                </a:solidFill>
              </a:rPr>
              <a:t> 	+ 	F</a:t>
            </a:r>
            <a:r>
              <a:rPr lang="en-US" sz="3200" baseline="30000" dirty="0" smtClean="0">
                <a:solidFill>
                  <a:srgbClr val="FF0000"/>
                </a:solidFill>
              </a:rPr>
              <a:t>-   </a:t>
            </a:r>
            <a:r>
              <a:rPr lang="en-US" sz="3200" dirty="0" smtClean="0">
                <a:solidFill>
                  <a:srgbClr val="FF0000"/>
                </a:solidFill>
              </a:rPr>
              <a:t>→  	LiF</a:t>
            </a:r>
            <a:endParaRPr lang="en-US" sz="3200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902" y="1930520"/>
            <a:ext cx="251898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cations and anions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coming together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makes the ionic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bond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 descr="Screen Shot 2013-09-24 at 11.09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7" y="3687847"/>
            <a:ext cx="2248568" cy="30486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307449" y="1167783"/>
            <a:ext cx="365261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H</a:t>
            </a:r>
            <a:r>
              <a:rPr lang="en-US" sz="3200" dirty="0" smtClean="0">
                <a:solidFill>
                  <a:srgbClr val="0000FF"/>
                </a:solidFill>
              </a:rPr>
              <a:t>	 + 	 </a:t>
            </a:r>
            <a:r>
              <a:rPr lang="en-US" sz="3200" dirty="0">
                <a:solidFill>
                  <a:srgbClr val="0000FF"/>
                </a:solidFill>
              </a:rPr>
              <a:t>H</a:t>
            </a:r>
            <a:r>
              <a:rPr lang="en-US" sz="3200" dirty="0" smtClean="0">
                <a:solidFill>
                  <a:srgbClr val="0000FF"/>
                </a:solidFill>
              </a:rPr>
              <a:t>		→ 	</a:t>
            </a:r>
            <a:r>
              <a:rPr lang="en-US" sz="3200" dirty="0">
                <a:solidFill>
                  <a:srgbClr val="0000FF"/>
                </a:solidFill>
              </a:rPr>
              <a:t>H</a:t>
            </a:r>
            <a:r>
              <a:rPr lang="en-US" sz="3200" dirty="0" smtClean="0">
                <a:solidFill>
                  <a:srgbClr val="0000FF"/>
                </a:solidFill>
              </a:rPr>
              <a:t>-H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16" name="Picture 15" descr="Screen Shot 2013-10-08 at 2.37.4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3" r="8330" b="72751"/>
          <a:stretch/>
        </p:blipFill>
        <p:spPr>
          <a:xfrm flipV="1">
            <a:off x="5312860" y="3648770"/>
            <a:ext cx="3641792" cy="1587537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8" name="Picture 17" descr="Screen Shot 2013-10-08 at 2.37.4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3" t="72751" r="8350"/>
          <a:stretch/>
        </p:blipFill>
        <p:spPr>
          <a:xfrm flipV="1">
            <a:off x="5293322" y="5236307"/>
            <a:ext cx="3641792" cy="1586412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612810" y="218587"/>
            <a:ext cx="3041893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covalent bonds</a:t>
            </a:r>
            <a:endParaRPr lang="en-US" sz="3600" dirty="0">
              <a:solidFill>
                <a:srgbClr val="0000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284622" y="2104414"/>
            <a:ext cx="1403855" cy="681437"/>
            <a:chOff x="5060460" y="1852368"/>
            <a:chExt cx="3223846" cy="1564869"/>
          </a:xfrm>
        </p:grpSpPr>
        <p:sp>
          <p:nvSpPr>
            <p:cNvPr id="5" name="Rectangle 4"/>
            <p:cNvSpPr/>
            <p:nvPr/>
          </p:nvSpPr>
          <p:spPr>
            <a:xfrm>
              <a:off x="5060460" y="1852368"/>
              <a:ext cx="3223846" cy="156486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484305" y="1930520"/>
              <a:ext cx="2395152" cy="1354385"/>
              <a:chOff x="5674233" y="4435264"/>
              <a:chExt cx="3114251" cy="1761014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7035483" y="4435264"/>
                <a:ext cx="1753001" cy="1753001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 flipH="1" flipV="1">
                <a:off x="5674233" y="4443277"/>
                <a:ext cx="1753001" cy="1753001"/>
              </a:xfrm>
              <a:prstGeom prst="ellipse">
                <a:avLst/>
              </a:prstGeom>
              <a:solidFill>
                <a:srgbClr val="FFFFFF">
                  <a:alpha val="8000"/>
                </a:srgbClr>
              </a:solidFill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 flipH="1">
                <a:off x="7181258" y="5054261"/>
                <a:ext cx="87872" cy="87869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flipH="1">
                <a:off x="7182802" y="5447069"/>
                <a:ext cx="87872" cy="87869"/>
              </a:xfrm>
              <a:prstGeom prst="ellips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6851871" y="1920954"/>
            <a:ext cx="2121645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electron waves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changing shape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makes the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covalent bond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4860" y="4271642"/>
            <a:ext cx="23284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strong ionic</a:t>
            </a:r>
          </a:p>
          <a:p>
            <a:r>
              <a:rPr lang="en-US" sz="3200" dirty="0" smtClean="0">
                <a:solidFill>
                  <a:srgbClr val="800000"/>
                </a:solidFill>
              </a:rPr>
              <a:t>and covalent</a:t>
            </a:r>
          </a:p>
          <a:p>
            <a:r>
              <a:rPr lang="en-US" sz="3200" dirty="0" smtClean="0">
                <a:solidFill>
                  <a:srgbClr val="800000"/>
                </a:solidFill>
              </a:rPr>
              <a:t>bonds are</a:t>
            </a:r>
          </a:p>
          <a:p>
            <a:r>
              <a:rPr lang="en-US" sz="3200" dirty="0" smtClean="0">
                <a:solidFill>
                  <a:srgbClr val="800000"/>
                </a:solidFill>
              </a:rPr>
              <a:t>both ~ 400 </a:t>
            </a:r>
          </a:p>
          <a:p>
            <a:r>
              <a:rPr lang="en-US" sz="3200" dirty="0" smtClean="0">
                <a:solidFill>
                  <a:srgbClr val="800000"/>
                </a:solidFill>
              </a:rPr>
              <a:t>kJ/mole</a:t>
            </a:r>
            <a:endParaRPr lang="en-US" sz="3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4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219" y="35957"/>
            <a:ext cx="5147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</a:rPr>
              <a:t>What are the molecular shapes of SiS</a:t>
            </a:r>
            <a:r>
              <a:rPr lang="en-US" sz="2000" baseline="-25000" dirty="0" smtClean="0">
                <a:solidFill>
                  <a:srgbClr val="800000"/>
                </a:solidFill>
              </a:rPr>
              <a:t>2 </a:t>
            </a:r>
            <a:r>
              <a:rPr lang="en-US" sz="2000" dirty="0" smtClean="0">
                <a:solidFill>
                  <a:srgbClr val="800000"/>
                </a:solidFill>
              </a:rPr>
              <a:t>vs. SnS</a:t>
            </a:r>
            <a:r>
              <a:rPr lang="en-US" sz="2000" baseline="-25000" dirty="0" smtClean="0">
                <a:solidFill>
                  <a:srgbClr val="800000"/>
                </a:solidFill>
              </a:rPr>
              <a:t>2</a:t>
            </a:r>
            <a:r>
              <a:rPr lang="en-US" sz="2000" dirty="0" smtClean="0">
                <a:solidFill>
                  <a:srgbClr val="800000"/>
                </a:solidFill>
              </a:rPr>
              <a:t>?</a:t>
            </a:r>
            <a:endParaRPr lang="en-US" sz="2000" dirty="0">
              <a:solidFill>
                <a:srgbClr val="800000"/>
              </a:solidFill>
            </a:endParaRPr>
          </a:p>
        </p:txBody>
      </p:sp>
      <p:pic>
        <p:nvPicPr>
          <p:cNvPr id="3" name="Picture 2" descr="Screen Shot 2013-10-07 at 5.5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5" y="547686"/>
            <a:ext cx="8032750" cy="602456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78375" y="3063875"/>
            <a:ext cx="1221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306BF"/>
                </a:solidFill>
              </a:rPr>
              <a:t>Mooser-Pearson</a:t>
            </a:r>
            <a:endParaRPr lang="en-US" sz="1200" dirty="0">
              <a:solidFill>
                <a:srgbClr val="7306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3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S2typeSilic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67"/>
          <a:stretch/>
        </p:blipFill>
        <p:spPr>
          <a:xfrm>
            <a:off x="349249" y="219494"/>
            <a:ext cx="3078191" cy="2796756"/>
          </a:xfrm>
          <a:prstGeom prst="rect">
            <a:avLst/>
          </a:prstGeom>
        </p:spPr>
      </p:pic>
      <p:pic>
        <p:nvPicPr>
          <p:cNvPr id="3" name="Picture 2" descr="Si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5" y="1412875"/>
            <a:ext cx="5501824" cy="1133894"/>
          </a:xfrm>
          <a:prstGeom prst="rect">
            <a:avLst/>
          </a:prstGeom>
        </p:spPr>
      </p:pic>
      <p:pic>
        <p:nvPicPr>
          <p:cNvPr id="4" name="Picture 3" descr="s2sn1-131501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 b="7917"/>
          <a:stretch/>
        </p:blipFill>
        <p:spPr>
          <a:xfrm>
            <a:off x="4023889" y="3143250"/>
            <a:ext cx="4905375" cy="3508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1125" y="4921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6000" y="235369"/>
            <a:ext cx="2696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SiS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structure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08193" y="4578769"/>
            <a:ext cx="283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SnS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structure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647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62" y="4301067"/>
            <a:ext cx="7143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three intermolecular interactions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844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493" y="50848"/>
            <a:ext cx="6807769" cy="6740306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metallic bonds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covalent bonds				  			~ 400 kJ/mol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onic bonds		 						~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400 kJ/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mol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polar-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covalent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bonds		  				~ 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400 kJ/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mol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visible light							 170-290 kJ/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mol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ion-dipole			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	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 			  50-200  kJ/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mol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heavy main group dispersion	 		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 5-100  kJ/mol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FH…H  hydrogen bonds	   		 		~150 kJ/</a:t>
            </a:r>
            <a:r>
              <a:rPr lang="en-US" sz="2400" dirty="0" err="1" smtClean="0">
                <a:solidFill>
                  <a:srgbClr val="0000FF"/>
                </a:solidFill>
              </a:rPr>
              <a:t>mol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OH…H hydrogen bonds			  		 ~ 20 kJ/</a:t>
            </a:r>
            <a:r>
              <a:rPr lang="en-US" sz="2400" dirty="0" err="1" smtClean="0">
                <a:solidFill>
                  <a:srgbClr val="0000FF"/>
                </a:solidFill>
              </a:rPr>
              <a:t>mol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NH…H hydrogen bonds 			  		 ~10  kJ/mol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room temperature				  	    	  2.5 kJ/</a:t>
            </a:r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mol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dipole-dipole interactions					1-5  kJ/mol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light main group dispersion    				&lt; 1	  kj/mol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168" y="2607781"/>
            <a:ext cx="203132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three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intermolecular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interactions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8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2739" y="3864971"/>
            <a:ext cx="37872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</a:t>
            </a:r>
            <a:r>
              <a:rPr lang="en-US" sz="3200" dirty="0"/>
              <a:t>−H…:F (</a:t>
            </a:r>
            <a:r>
              <a:rPr lang="en-US" sz="3200" dirty="0" smtClean="0"/>
              <a:t>160 </a:t>
            </a:r>
            <a:r>
              <a:rPr lang="en-US" sz="3200" dirty="0"/>
              <a:t>kJ/</a:t>
            </a:r>
            <a:r>
              <a:rPr lang="en-US" sz="3200" dirty="0" err="1" smtClean="0"/>
              <a:t>mol</a:t>
            </a:r>
            <a:r>
              <a:rPr lang="en-US" sz="3200" dirty="0" smtClean="0"/>
              <a:t>) </a:t>
            </a:r>
          </a:p>
          <a:p>
            <a:r>
              <a:rPr lang="en-US" sz="3200" dirty="0" smtClean="0"/>
              <a:t>O</a:t>
            </a:r>
            <a:r>
              <a:rPr lang="en-US" sz="3200" dirty="0"/>
              <a:t>−H…:O (</a:t>
            </a:r>
            <a:r>
              <a:rPr lang="en-US" sz="3200" dirty="0" smtClean="0"/>
              <a:t>20 </a:t>
            </a:r>
            <a:r>
              <a:rPr lang="en-US" sz="3200" dirty="0"/>
              <a:t>kJ/</a:t>
            </a:r>
            <a:r>
              <a:rPr lang="en-US" sz="3200" dirty="0" err="1" smtClean="0"/>
              <a:t>mol</a:t>
            </a:r>
            <a:r>
              <a:rPr lang="en-US" sz="3200" dirty="0" smtClean="0"/>
              <a:t>)</a:t>
            </a:r>
            <a:endParaRPr lang="en-US" sz="3200" dirty="0"/>
          </a:p>
          <a:p>
            <a:r>
              <a:rPr lang="en-US" sz="3200" dirty="0" smtClean="0"/>
              <a:t>N</a:t>
            </a:r>
            <a:r>
              <a:rPr lang="en-US" sz="3200" dirty="0"/>
              <a:t>−H…:N (</a:t>
            </a:r>
            <a:r>
              <a:rPr lang="en-US" sz="3200" dirty="0" smtClean="0"/>
              <a:t>10 </a:t>
            </a:r>
            <a:r>
              <a:rPr lang="en-US" sz="3200" dirty="0"/>
              <a:t>kJ/</a:t>
            </a:r>
            <a:r>
              <a:rPr lang="en-US" sz="3200" dirty="0" err="1" smtClean="0"/>
              <a:t>mol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4256057" y="2834874"/>
            <a:ext cx="4921019" cy="4023126"/>
            <a:chOff x="835450" y="301073"/>
            <a:chExt cx="8020320" cy="6556927"/>
          </a:xfrm>
        </p:grpSpPr>
        <p:pic>
          <p:nvPicPr>
            <p:cNvPr id="10" name="Picture 9" descr="chemical_bond-7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4" t="28216" r="33318" b="44546"/>
            <a:stretch/>
          </p:blipFill>
          <p:spPr>
            <a:xfrm>
              <a:off x="835450" y="301073"/>
              <a:ext cx="8020320" cy="655692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722636" y="716325"/>
              <a:ext cx="3126710" cy="1074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78614" y="2116415"/>
              <a:ext cx="2670732" cy="716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62077" y="1269849"/>
              <a:ext cx="716537" cy="8465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9652" y="393160"/>
              <a:ext cx="3674490" cy="556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</a:rPr>
                <a:t>Mooser</a:t>
              </a:r>
              <a:r>
                <a:rPr lang="en-US" sz="1400" dirty="0" smtClean="0">
                  <a:solidFill>
                    <a:srgbClr val="FF0000"/>
                  </a:solidFill>
                </a:rPr>
                <a:t>-Pearson diagram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689100" y="4248150"/>
              <a:ext cx="127000" cy="158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Oval 15"/>
            <p:cNvSpPr/>
            <p:nvPr/>
          </p:nvSpPr>
          <p:spPr>
            <a:xfrm>
              <a:off x="1718733" y="3490384"/>
              <a:ext cx="127000" cy="158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" name="Oval 16"/>
            <p:cNvSpPr/>
            <p:nvPr/>
          </p:nvSpPr>
          <p:spPr>
            <a:xfrm>
              <a:off x="1748367" y="2609851"/>
              <a:ext cx="127000" cy="158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Oval 17"/>
            <p:cNvSpPr/>
            <p:nvPr/>
          </p:nvSpPr>
          <p:spPr>
            <a:xfrm>
              <a:off x="1773767" y="1790813"/>
              <a:ext cx="127000" cy="158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682017" y="4406897"/>
              <a:ext cx="4474428" cy="1574826"/>
              <a:chOff x="1797240" y="3176837"/>
              <a:chExt cx="2013967" cy="708839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797240" y="3176837"/>
                <a:ext cx="1203526" cy="2832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94400" y="3460052"/>
                <a:ext cx="1516807" cy="425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Region where the ionic</a:t>
                </a:r>
              </a:p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hydrogen bond occurs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2072158" y="3460051"/>
                <a:ext cx="222242" cy="24900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3" name="Picture 22" descr="800px-Hydrogen-bonding-in-water-2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9" y="0"/>
            <a:ext cx="4962239" cy="302696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406009" y="846667"/>
            <a:ext cx="3380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hydrogen bond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91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1685" y="741419"/>
            <a:ext cx="9143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</a:t>
            </a:r>
            <a:r>
              <a:rPr lang="en-US" sz="2400" dirty="0"/>
              <a:t>−H…:F (</a:t>
            </a:r>
            <a:r>
              <a:rPr lang="en-US" sz="2400" dirty="0" smtClean="0"/>
              <a:t>160 </a:t>
            </a:r>
            <a:r>
              <a:rPr lang="en-US" sz="2400" dirty="0"/>
              <a:t>kJ/</a:t>
            </a:r>
            <a:r>
              <a:rPr lang="en-US" sz="2400" dirty="0" err="1" smtClean="0"/>
              <a:t>mol</a:t>
            </a:r>
            <a:r>
              <a:rPr lang="en-US" sz="2400" dirty="0" smtClean="0"/>
              <a:t>)     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O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−H…:O (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20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kJ/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mol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         </a:t>
            </a:r>
            <a:r>
              <a:rPr lang="en-US" sz="2400" dirty="0" smtClean="0"/>
              <a:t>N</a:t>
            </a:r>
            <a:r>
              <a:rPr lang="en-US" sz="2400" dirty="0"/>
              <a:t>−H…:N (</a:t>
            </a:r>
            <a:r>
              <a:rPr lang="en-US" sz="2400" dirty="0" smtClean="0"/>
              <a:t>10 </a:t>
            </a:r>
            <a:r>
              <a:rPr lang="en-US" sz="2400" dirty="0"/>
              <a:t>kJ/</a:t>
            </a:r>
            <a:r>
              <a:rPr lang="en-US" sz="2400" dirty="0" err="1" smtClean="0"/>
              <a:t>mol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2" name="Picture 1" descr="Hydrogen-fluoride-solid-2D-dimens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44618" y="2728556"/>
            <a:ext cx="5624261" cy="2111654"/>
          </a:xfrm>
          <a:prstGeom prst="rect">
            <a:avLst/>
          </a:prstGeom>
        </p:spPr>
      </p:pic>
      <p:pic>
        <p:nvPicPr>
          <p:cNvPr id="3" name="Picture 2" descr="icecrysta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40" y="1585301"/>
            <a:ext cx="3407833" cy="4016375"/>
          </a:xfrm>
          <a:prstGeom prst="rect">
            <a:avLst/>
          </a:prstGeom>
        </p:spPr>
      </p:pic>
      <p:pic>
        <p:nvPicPr>
          <p:cNvPr id="4" name="Picture 3" descr="nh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84961" y="1877514"/>
            <a:ext cx="4442527" cy="33501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96458"/>
            <a:ext cx="9130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HF room temperature</a:t>
            </a:r>
            <a:r>
              <a:rPr lang="en-US" sz="2000" dirty="0" smtClean="0">
                <a:solidFill>
                  <a:srgbClr val="FF0000"/>
                </a:solidFill>
              </a:rPr>
              <a:t> liquid            </a:t>
            </a:r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O:</a:t>
            </a:r>
            <a:r>
              <a:rPr lang="en-US" sz="2000" dirty="0" smtClean="0">
                <a:solidFill>
                  <a:srgbClr val="FF0000"/>
                </a:solidFill>
              </a:rPr>
              <a:t> liquid                     </a:t>
            </a:r>
            <a:r>
              <a:rPr lang="en-US" sz="2000" dirty="0" smtClean="0"/>
              <a:t>NH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: room temperature </a:t>
            </a:r>
            <a:r>
              <a:rPr lang="en-US" sz="2000" dirty="0" smtClean="0">
                <a:solidFill>
                  <a:srgbClr val="FF0000"/>
                </a:solidFill>
              </a:rPr>
              <a:t>gas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1121" y="0"/>
            <a:ext cx="33800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hydrogen bond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63633" y="5900489"/>
            <a:ext cx="4466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room </a:t>
            </a:r>
            <a:r>
              <a:rPr lang="en-US" sz="2400" dirty="0" smtClean="0">
                <a:solidFill>
                  <a:srgbClr val="008000"/>
                </a:solidFill>
              </a:rPr>
              <a:t>temperature</a:t>
            </a:r>
            <a:r>
              <a:rPr lang="en-US" sz="2400" dirty="0">
                <a:solidFill>
                  <a:srgbClr val="008000"/>
                </a:solidFill>
              </a:rPr>
              <a:t>	 </a:t>
            </a:r>
            <a:r>
              <a:rPr lang="en-US" sz="2400" dirty="0" smtClean="0">
                <a:solidFill>
                  <a:srgbClr val="008000"/>
                </a:solidFill>
              </a:rPr>
              <a:t> 2.5 </a:t>
            </a:r>
            <a:r>
              <a:rPr lang="en-US" sz="2400" dirty="0">
                <a:solidFill>
                  <a:srgbClr val="008000"/>
                </a:solidFill>
              </a:rPr>
              <a:t>kJ/</a:t>
            </a:r>
            <a:r>
              <a:rPr lang="en-US" sz="2400" dirty="0" smtClean="0">
                <a:solidFill>
                  <a:srgbClr val="008000"/>
                </a:solidFill>
              </a:rPr>
              <a:t>mol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72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61241" y="269330"/>
            <a:ext cx="8210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other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0000FF"/>
                </a:solidFill>
              </a:rPr>
              <a:t>bond dipole interactions </a:t>
            </a:r>
            <a:r>
              <a:rPr lang="en-US" sz="3600" dirty="0" smtClean="0"/>
              <a:t>are weaker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0133" y="5976497"/>
            <a:ext cx="86021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  <a:r>
              <a:rPr lang="en-US" sz="3200" dirty="0" smtClean="0"/>
              <a:t>ond dipole interactions reach around 1-5 kJ/mole</a:t>
            </a:r>
          </a:p>
        </p:txBody>
      </p:sp>
      <p:pic>
        <p:nvPicPr>
          <p:cNvPr id="12" name="Picture 11" descr="Dipole-dipole-interaction-in-HCl-2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957" y="1326573"/>
            <a:ext cx="3386667" cy="809721"/>
          </a:xfrm>
          <a:prstGeom prst="rect">
            <a:avLst/>
          </a:prstGeom>
        </p:spPr>
      </p:pic>
      <p:pic>
        <p:nvPicPr>
          <p:cNvPr id="13" name="Picture 12" descr="iclic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1" y="3395134"/>
            <a:ext cx="7658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8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70" y="799477"/>
            <a:ext cx="8105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 singly bonded first and second row </a:t>
            </a:r>
            <a:r>
              <a:rPr lang="en-US" sz="2800" dirty="0" smtClean="0"/>
              <a:t>elements bond</a:t>
            </a:r>
          </a:p>
          <a:p>
            <a:r>
              <a:rPr lang="en-US" sz="2800" dirty="0" smtClean="0"/>
              <a:t>dipole is roughly the </a:t>
            </a:r>
            <a:r>
              <a:rPr lang="en-US" sz="2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Dc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n-US" sz="2800" dirty="0" smtClean="0"/>
              <a:t>between the two elements.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59685" y="2190483"/>
            <a:ext cx="6813544" cy="3631763"/>
            <a:chOff x="388802" y="-46873"/>
            <a:chExt cx="6357484" cy="5254328"/>
          </a:xfrm>
        </p:grpSpPr>
        <p:sp>
          <p:nvSpPr>
            <p:cNvPr id="4" name="TextBox 3"/>
            <p:cNvSpPr txBox="1"/>
            <p:nvPr/>
          </p:nvSpPr>
          <p:spPr>
            <a:xfrm>
              <a:off x="388802" y="-46873"/>
              <a:ext cx="6357484" cy="1380374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Singly bonded first and second row elements </a:t>
              </a:r>
            </a:p>
            <a:p>
              <a:r>
                <a:rPr lang="en-US" sz="2800" dirty="0">
                  <a:solidFill>
                    <a:srgbClr val="3366FF"/>
                  </a:solidFill>
                </a:rPr>
                <a:t>	</a:t>
              </a:r>
              <a:r>
                <a:rPr lang="en-US" sz="2800" dirty="0" smtClean="0">
                  <a:solidFill>
                    <a:srgbClr val="3366FF"/>
                  </a:solidFill>
                </a:rPr>
                <a:t>	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8802" y="1333501"/>
              <a:ext cx="6357484" cy="3873954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Bond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smtClean="0"/>
                <a:t>1	</a:t>
              </a:r>
              <a:r>
                <a:rPr lang="en-US" sz="2400" dirty="0" smtClean="0"/>
                <a:t>	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		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Dc</a:t>
              </a:r>
              <a:r>
                <a:rPr lang="en-US" sz="2400" dirty="0" smtClean="0"/>
                <a:t>		bond </a:t>
              </a:r>
              <a:r>
                <a:rPr lang="en-US" sz="2400" dirty="0"/>
                <a:t> </a:t>
              </a:r>
              <a:r>
                <a:rPr lang="en-US" sz="2400" dirty="0" smtClean="0"/>
                <a:t>dipole</a:t>
              </a:r>
              <a:endParaRPr lang="en-US" sz="2400" dirty="0"/>
            </a:p>
            <a:p>
              <a:r>
                <a:rPr lang="en-US" sz="2400" dirty="0"/>
                <a:t>C-H		</a:t>
              </a:r>
              <a:r>
                <a:rPr lang="en-US" sz="2400" dirty="0" err="1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err="1" smtClean="0"/>
                <a:t>C</a:t>
              </a:r>
              <a:r>
                <a:rPr lang="en-US" sz="2400" dirty="0"/>
                <a:t>=2.5		</a:t>
              </a:r>
              <a:r>
                <a:rPr lang="en-US" sz="2400" dirty="0" err="1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err="1"/>
                <a:t>H</a:t>
              </a:r>
              <a:r>
                <a:rPr lang="en-US" sz="2400" dirty="0"/>
                <a:t>=2.1		0.4		</a:t>
              </a:r>
              <a:r>
                <a:rPr lang="en-US" sz="2400" dirty="0" smtClean="0"/>
                <a:t>0.3 </a:t>
              </a:r>
              <a:r>
                <a:rPr lang="en-US" sz="2400" dirty="0"/>
                <a:t>D</a:t>
              </a:r>
            </a:p>
            <a:p>
              <a:r>
                <a:rPr lang="en-US" sz="2400" dirty="0" smtClean="0"/>
                <a:t>C-</a:t>
              </a:r>
              <a:r>
                <a:rPr lang="en-US" sz="2400" dirty="0"/>
                <a:t>N	</a:t>
              </a:r>
              <a:r>
                <a:rPr lang="en-US" sz="2400" dirty="0" smtClean="0"/>
                <a:t>	</a:t>
              </a:r>
              <a:r>
                <a:rPr lang="en-US" sz="2400" dirty="0" err="1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err="1" smtClean="0"/>
                <a:t>N</a:t>
              </a:r>
              <a:r>
                <a:rPr lang="en-US" sz="2400" dirty="0" smtClean="0"/>
                <a:t>=3.0</a:t>
              </a:r>
              <a:r>
                <a:rPr lang="en-US" sz="2400" dirty="0"/>
                <a:t>		</a:t>
              </a:r>
              <a:r>
                <a:rPr lang="en-US" sz="2400" dirty="0" err="1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err="1"/>
                <a:t>C</a:t>
              </a:r>
              <a:r>
                <a:rPr lang="en-US" sz="2400" dirty="0" smtClean="0"/>
                <a:t>=2.5</a:t>
              </a:r>
              <a:r>
                <a:rPr lang="en-US" sz="2400" dirty="0"/>
                <a:t>		</a:t>
              </a:r>
              <a:r>
                <a:rPr lang="en-US" sz="2400" dirty="0" smtClean="0"/>
                <a:t>0.5</a:t>
              </a:r>
              <a:r>
                <a:rPr lang="en-US" sz="2400" dirty="0"/>
                <a:t>		</a:t>
              </a:r>
              <a:r>
                <a:rPr lang="en-US" sz="2400" dirty="0" smtClean="0"/>
                <a:t>0.5 </a:t>
              </a:r>
              <a:r>
                <a:rPr lang="en-US" sz="2400" dirty="0"/>
                <a:t>D</a:t>
              </a:r>
            </a:p>
            <a:p>
              <a:r>
                <a:rPr lang="en-US" sz="2400" dirty="0" smtClean="0"/>
                <a:t>N-O</a:t>
              </a:r>
              <a:r>
                <a:rPr lang="en-US" sz="2400" dirty="0"/>
                <a:t>	</a:t>
              </a:r>
              <a:r>
                <a:rPr lang="en-US" sz="2400" dirty="0" err="1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err="1" smtClean="0"/>
                <a:t>O</a:t>
              </a:r>
              <a:r>
                <a:rPr lang="en-US" sz="2400" dirty="0" smtClean="0"/>
                <a:t>=3.5</a:t>
              </a:r>
              <a:r>
                <a:rPr lang="en-US" sz="2400" dirty="0"/>
                <a:t>		</a:t>
              </a:r>
              <a:r>
                <a:rPr lang="en-US" sz="2400" dirty="0" err="1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err="1"/>
                <a:t>N</a:t>
              </a:r>
              <a:r>
                <a:rPr lang="en-US" sz="2400" dirty="0" smtClean="0"/>
                <a:t>=3.0</a:t>
              </a:r>
              <a:r>
                <a:rPr lang="en-US" sz="2400" dirty="0"/>
                <a:t>		</a:t>
              </a:r>
              <a:r>
                <a:rPr lang="en-US" sz="2400" dirty="0" smtClean="0"/>
                <a:t>0.5</a:t>
              </a:r>
              <a:r>
                <a:rPr lang="en-US" sz="2400" dirty="0"/>
                <a:t>		</a:t>
              </a:r>
              <a:r>
                <a:rPr lang="en-US" sz="2400" dirty="0" smtClean="0"/>
                <a:t>0.3 D</a:t>
              </a:r>
            </a:p>
            <a:p>
              <a:r>
                <a:rPr lang="en-US" sz="2400" dirty="0" smtClean="0"/>
                <a:t>C-</a:t>
              </a:r>
              <a:r>
                <a:rPr lang="en-US" sz="2400" dirty="0"/>
                <a:t>O	</a:t>
              </a:r>
              <a:r>
                <a:rPr lang="en-US" sz="2400" dirty="0" err="1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err="1" smtClean="0"/>
                <a:t>O</a:t>
              </a:r>
              <a:r>
                <a:rPr lang="en-US" sz="2400" dirty="0"/>
                <a:t>=3.5		</a:t>
              </a:r>
              <a:r>
                <a:rPr lang="en-US" sz="2400" dirty="0" err="1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err="1" smtClean="0"/>
                <a:t>C</a:t>
              </a:r>
              <a:r>
                <a:rPr lang="en-US" sz="2400" dirty="0" smtClean="0"/>
                <a:t>=2.5</a:t>
              </a:r>
              <a:r>
                <a:rPr lang="en-US" sz="2400" dirty="0"/>
                <a:t>		</a:t>
              </a:r>
              <a:r>
                <a:rPr lang="en-US" sz="2400" dirty="0" smtClean="0"/>
                <a:t>1.0	</a:t>
              </a:r>
              <a:r>
                <a:rPr lang="en-US" sz="2400" dirty="0"/>
                <a:t>	</a:t>
              </a:r>
              <a:r>
                <a:rPr lang="en-US" sz="2400" dirty="0" smtClean="0"/>
                <a:t>1.0 D</a:t>
              </a:r>
            </a:p>
            <a:p>
              <a:r>
                <a:rPr lang="en-US" sz="2400" dirty="0" smtClean="0"/>
                <a:t>O-H	</a:t>
              </a:r>
              <a:r>
                <a:rPr lang="en-US" sz="2400" dirty="0" err="1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err="1" smtClean="0"/>
                <a:t>O</a:t>
              </a:r>
              <a:r>
                <a:rPr lang="en-US" sz="2400" dirty="0" smtClean="0"/>
                <a:t>=3.5		</a:t>
              </a:r>
              <a:r>
                <a:rPr lang="en-US" sz="2400" dirty="0" err="1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err="1" smtClean="0"/>
                <a:t>H</a:t>
              </a:r>
              <a:r>
                <a:rPr lang="en-US" sz="2400" dirty="0" smtClean="0"/>
                <a:t>=2.1		1.4		1.5 D</a:t>
              </a:r>
            </a:p>
            <a:p>
              <a:r>
                <a:rPr lang="en-US" sz="2400" dirty="0" smtClean="0"/>
                <a:t>C-F</a:t>
              </a:r>
              <a:r>
                <a:rPr lang="en-US" sz="2400" dirty="0"/>
                <a:t>		</a:t>
              </a:r>
              <a:r>
                <a:rPr lang="en-US" sz="2400" dirty="0" err="1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err="1" smtClean="0"/>
                <a:t>F</a:t>
              </a:r>
              <a:r>
                <a:rPr lang="en-US" sz="2400" dirty="0" smtClean="0"/>
                <a:t>=4.0</a:t>
              </a:r>
              <a:r>
                <a:rPr lang="en-US" sz="2400" dirty="0"/>
                <a:t>		</a:t>
              </a:r>
              <a:r>
                <a:rPr lang="en-US" sz="2400" dirty="0" err="1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err="1"/>
                <a:t>C</a:t>
              </a:r>
              <a:r>
                <a:rPr lang="en-US" sz="2400" dirty="0" smtClean="0"/>
                <a:t>=2.5</a:t>
              </a:r>
              <a:r>
                <a:rPr lang="en-US" sz="2400" dirty="0"/>
                <a:t>		</a:t>
              </a:r>
              <a:r>
                <a:rPr lang="en-US" sz="2400" dirty="0" smtClean="0"/>
                <a:t>1.5	</a:t>
              </a:r>
              <a:r>
                <a:rPr lang="en-US" sz="2400" dirty="0"/>
                <a:t>	</a:t>
              </a:r>
              <a:r>
                <a:rPr lang="en-US" sz="2400" dirty="0" smtClean="0"/>
                <a:t>1.4 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1360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70" y="799477"/>
            <a:ext cx="83630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For </a:t>
            </a:r>
            <a:r>
              <a:rPr lang="en-US" sz="2800" dirty="0" smtClean="0">
                <a:solidFill>
                  <a:srgbClr val="FF0000"/>
                </a:solidFill>
              </a:rPr>
              <a:t>multiple bonded </a:t>
            </a:r>
            <a:r>
              <a:rPr lang="en-US" sz="2800" dirty="0" smtClean="0"/>
              <a:t>first and second row elements </a:t>
            </a:r>
            <a:r>
              <a:rPr lang="en-US" sz="2800" dirty="0"/>
              <a:t> </a:t>
            </a:r>
            <a:r>
              <a:rPr lang="en-US" sz="2800" dirty="0" smtClean="0"/>
              <a:t>and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third and higher row </a:t>
            </a:r>
            <a:r>
              <a:rPr lang="en-US" sz="2800" dirty="0" smtClean="0"/>
              <a:t>elements.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59685" y="2190483"/>
            <a:ext cx="6813544" cy="3631763"/>
            <a:chOff x="388802" y="-46873"/>
            <a:chExt cx="6357484" cy="5254328"/>
          </a:xfrm>
        </p:grpSpPr>
        <p:sp>
          <p:nvSpPr>
            <p:cNvPr id="4" name="TextBox 3"/>
            <p:cNvSpPr txBox="1"/>
            <p:nvPr/>
          </p:nvSpPr>
          <p:spPr>
            <a:xfrm>
              <a:off x="388802" y="-46873"/>
              <a:ext cx="6357484" cy="2003770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3366FF"/>
                  </a:solidFill>
                </a:rPr>
                <a:t>Mulitple bonds have high dipole moments.</a:t>
              </a:r>
            </a:p>
            <a:p>
              <a:r>
                <a:rPr lang="en-US" sz="2800" dirty="0" smtClean="0">
                  <a:solidFill>
                    <a:srgbClr val="3366FF"/>
                  </a:solidFill>
                </a:rPr>
                <a:t>Third and higher rows, </a:t>
              </a:r>
              <a:r>
                <a:rPr lang="en-US" sz="2800" dirty="0" smtClean="0">
                  <a:solidFill>
                    <a:srgbClr val="3366FF"/>
                  </a:solidFill>
                  <a:latin typeface="Symbol" charset="2"/>
                  <a:cs typeface="Symbol" charset="2"/>
                </a:rPr>
                <a:t>Dc</a:t>
              </a:r>
              <a:r>
                <a:rPr lang="en-US" sz="2800" dirty="0" smtClean="0">
                  <a:solidFill>
                    <a:srgbClr val="3366FF"/>
                  </a:solidFill>
                </a:rPr>
                <a:t> not too important. </a:t>
              </a:r>
            </a:p>
            <a:p>
              <a:r>
                <a:rPr lang="en-US" sz="2800" dirty="0">
                  <a:solidFill>
                    <a:srgbClr val="3366FF"/>
                  </a:solidFill>
                </a:rPr>
                <a:t>	</a:t>
              </a:r>
              <a:r>
                <a:rPr lang="en-US" sz="2800" dirty="0" smtClean="0">
                  <a:solidFill>
                    <a:srgbClr val="3366FF"/>
                  </a:solidFill>
                </a:rPr>
                <a:t>	</a:t>
              </a:r>
              <a:endParaRPr lang="en-US" sz="2800" dirty="0">
                <a:solidFill>
                  <a:srgbClr val="3366FF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8802" y="1333501"/>
              <a:ext cx="6357484" cy="3873954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Bond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smtClean="0"/>
                <a:t>1	</a:t>
              </a:r>
              <a:r>
                <a:rPr lang="en-US" sz="2400" dirty="0" smtClean="0"/>
                <a:t>	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smtClean="0"/>
                <a:t>2</a:t>
              </a:r>
              <a:r>
                <a:rPr lang="en-US" sz="2400" dirty="0" smtClean="0"/>
                <a:t>		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Dc</a:t>
              </a:r>
              <a:r>
                <a:rPr lang="en-US" sz="2400" dirty="0" smtClean="0"/>
                <a:t>		bond </a:t>
              </a:r>
              <a:r>
                <a:rPr lang="en-US" sz="2400" dirty="0"/>
                <a:t> </a:t>
              </a:r>
              <a:r>
                <a:rPr lang="en-US" sz="2400" dirty="0" smtClean="0"/>
                <a:t>dipole</a:t>
              </a:r>
              <a:endParaRPr lang="en-US" sz="2400" dirty="0"/>
            </a:p>
            <a:p>
              <a:r>
                <a:rPr lang="en-US" sz="2400" dirty="0"/>
                <a:t>C</a:t>
              </a:r>
              <a:r>
                <a:rPr lang="en-US" sz="2400" dirty="0" smtClean="0"/>
                <a:t>-Cl</a:t>
              </a:r>
              <a:r>
                <a:rPr lang="en-US" sz="2400" dirty="0"/>
                <a:t>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smtClean="0"/>
                <a:t>Cl</a:t>
              </a:r>
              <a:r>
                <a:rPr lang="en-US" sz="2400" dirty="0" smtClean="0"/>
                <a:t>=3.0</a:t>
              </a:r>
              <a:r>
                <a:rPr lang="en-US" sz="2400" dirty="0"/>
                <a:t>	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/>
                <a:t>C</a:t>
              </a:r>
              <a:r>
                <a:rPr lang="en-US" sz="2400" dirty="0" smtClean="0"/>
                <a:t>=2.5</a:t>
              </a:r>
              <a:r>
                <a:rPr lang="en-US" sz="2400" dirty="0"/>
                <a:t>		</a:t>
              </a:r>
              <a:r>
                <a:rPr lang="en-US" sz="2400" dirty="0" smtClean="0"/>
                <a:t>0.5</a:t>
              </a:r>
              <a:r>
                <a:rPr lang="en-US" sz="2400" dirty="0"/>
                <a:t>		</a:t>
              </a:r>
              <a:r>
                <a:rPr lang="en-US" sz="2400" dirty="0" smtClean="0"/>
                <a:t>1.7 </a:t>
              </a:r>
              <a:r>
                <a:rPr lang="en-US" sz="2400" dirty="0"/>
                <a:t>D</a:t>
              </a:r>
            </a:p>
            <a:p>
              <a:r>
                <a:rPr lang="en-US" sz="2400" dirty="0" smtClean="0"/>
                <a:t>C-Br</a:t>
              </a:r>
              <a:r>
                <a:rPr lang="en-US" sz="2400" dirty="0"/>
                <a:t>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smtClean="0"/>
                <a:t>Br</a:t>
              </a:r>
              <a:r>
                <a:rPr lang="en-US" sz="2400" dirty="0" smtClean="0"/>
                <a:t>=2.8</a:t>
              </a:r>
              <a:r>
                <a:rPr lang="en-US" sz="2400" dirty="0"/>
                <a:t>	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/>
                <a:t>C</a:t>
              </a:r>
              <a:r>
                <a:rPr lang="en-US" sz="2400" dirty="0" smtClean="0"/>
                <a:t>=2.5</a:t>
              </a:r>
              <a:r>
                <a:rPr lang="en-US" sz="2400" dirty="0"/>
                <a:t>		</a:t>
              </a:r>
              <a:r>
                <a:rPr lang="en-US" sz="2400" dirty="0" smtClean="0"/>
                <a:t>0.3</a:t>
              </a:r>
              <a:r>
                <a:rPr lang="en-US" sz="2400" dirty="0"/>
                <a:t>		</a:t>
              </a:r>
              <a:r>
                <a:rPr lang="en-US" sz="2400" dirty="0" smtClean="0"/>
                <a:t>1.7 </a:t>
              </a:r>
              <a:r>
                <a:rPr lang="en-US" sz="2400" dirty="0"/>
                <a:t>D</a:t>
              </a:r>
            </a:p>
            <a:p>
              <a:r>
                <a:rPr lang="en-US" sz="2400" dirty="0" smtClean="0"/>
                <a:t>C-I	</a:t>
              </a:r>
              <a:r>
                <a:rPr lang="en-US" sz="2400" dirty="0"/>
                <a:t>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/>
                <a:t>I</a:t>
              </a:r>
              <a:r>
                <a:rPr lang="en-US" sz="2400" dirty="0" smtClean="0"/>
                <a:t>=2.7</a:t>
              </a:r>
              <a:r>
                <a:rPr lang="en-US" sz="2400" dirty="0"/>
                <a:t>	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/>
                <a:t>C</a:t>
              </a:r>
              <a:r>
                <a:rPr lang="en-US" sz="2400" dirty="0" smtClean="0"/>
                <a:t>=2.5</a:t>
              </a:r>
              <a:r>
                <a:rPr lang="en-US" sz="2400" dirty="0"/>
                <a:t>		</a:t>
              </a:r>
              <a:r>
                <a:rPr lang="en-US" sz="2400" dirty="0" smtClean="0"/>
                <a:t>0.2</a:t>
              </a:r>
              <a:r>
                <a:rPr lang="en-US" sz="2400" dirty="0"/>
                <a:t>		</a:t>
              </a:r>
              <a:r>
                <a:rPr lang="en-US" sz="2400" dirty="0" smtClean="0"/>
                <a:t>1.6 D</a:t>
              </a:r>
            </a:p>
            <a:p>
              <a:endParaRPr lang="en-US" sz="2400" dirty="0"/>
            </a:p>
            <a:p>
              <a:r>
                <a:rPr lang="en-US" sz="2400" dirty="0" smtClean="0"/>
                <a:t>C=O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 smtClean="0"/>
                <a:t>O</a:t>
              </a:r>
              <a:r>
                <a:rPr lang="en-US" sz="2400" dirty="0" smtClean="0"/>
                <a:t>=3.5	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/>
                <a:t>C</a:t>
              </a:r>
              <a:r>
                <a:rPr lang="en-US" sz="2400" dirty="0" smtClean="0"/>
                <a:t>=2.5		1.0		2.5 D</a:t>
              </a:r>
            </a:p>
            <a:p>
              <a:r>
                <a:rPr lang="en-US" sz="2400" dirty="0" smtClean="0"/>
                <a:t>C</a:t>
              </a:r>
              <a:r>
                <a:rPr lang="en-US" sz="2400" dirty="0" smtClean="0">
                  <a:latin typeface="ＭＳ ゴシック"/>
                  <a:ea typeface="ＭＳ ゴシック"/>
                  <a:cs typeface="ＭＳ ゴシック"/>
                </a:rPr>
                <a:t>≅</a:t>
              </a:r>
              <a:r>
                <a:rPr lang="en-US" sz="2400" dirty="0" smtClean="0">
                  <a:latin typeface="Arial"/>
                  <a:ea typeface="ＭＳ ゴシック"/>
                  <a:cs typeface="Arial"/>
                </a:rPr>
                <a:t>N</a:t>
              </a:r>
              <a:r>
                <a:rPr lang="en-US" sz="2400" dirty="0"/>
                <a:t>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/>
                <a:t>N</a:t>
              </a:r>
              <a:r>
                <a:rPr lang="en-US" sz="2400" dirty="0" smtClean="0"/>
                <a:t>=</a:t>
              </a:r>
              <a:r>
                <a:rPr lang="en-US" sz="2400" dirty="0"/>
                <a:t>3</a:t>
              </a:r>
              <a:r>
                <a:rPr lang="en-US" sz="2400" dirty="0" smtClean="0"/>
                <a:t>.0</a:t>
              </a:r>
              <a:r>
                <a:rPr lang="en-US" sz="2400" dirty="0"/>
                <a:t>		</a:t>
              </a:r>
              <a:r>
                <a:rPr lang="en-US" sz="2400" dirty="0" smtClean="0">
                  <a:latin typeface="Symbol" charset="2"/>
                  <a:cs typeface="Symbol" charset="2"/>
                </a:rPr>
                <a:t>c</a:t>
              </a:r>
              <a:r>
                <a:rPr lang="en-US" sz="2400" baseline="-25000" dirty="0"/>
                <a:t>C</a:t>
              </a:r>
              <a:r>
                <a:rPr lang="en-US" sz="2400" dirty="0" smtClean="0"/>
                <a:t>=2.5</a:t>
              </a:r>
              <a:r>
                <a:rPr lang="en-US" sz="2400" dirty="0"/>
                <a:t>		0</a:t>
              </a:r>
              <a:r>
                <a:rPr lang="en-US" sz="2400" dirty="0" smtClean="0"/>
                <a:t>.5	</a:t>
              </a:r>
              <a:r>
                <a:rPr lang="en-US" sz="2400" dirty="0"/>
                <a:t>	</a:t>
              </a:r>
              <a:r>
                <a:rPr lang="en-US" sz="2400" dirty="0" smtClean="0"/>
                <a:t>3.6 D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3848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5646" y="1813738"/>
            <a:ext cx="26429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Carbon dioxide</a:t>
            </a:r>
          </a:p>
          <a:p>
            <a:r>
              <a:rPr lang="en-US" sz="2800" dirty="0" smtClean="0"/>
              <a:t> has no </a:t>
            </a:r>
          </a:p>
          <a:p>
            <a:r>
              <a:rPr lang="en-US" sz="2800" dirty="0" smtClean="0"/>
              <a:t>hydrogen bonds.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15646" y="4848023"/>
            <a:ext cx="27178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 </a:t>
            </a:r>
            <a:r>
              <a:rPr lang="en-US" sz="2800" dirty="0" err="1" smtClean="0"/>
              <a:t>eV</a:t>
            </a:r>
            <a:r>
              <a:rPr lang="en-US" sz="2800" dirty="0"/>
              <a:t> </a:t>
            </a:r>
            <a:r>
              <a:rPr lang="en-US" sz="2800" dirty="0" smtClean="0"/>
              <a:t>corresponds </a:t>
            </a:r>
          </a:p>
          <a:p>
            <a:r>
              <a:rPr lang="en-US" sz="2800" dirty="0" smtClean="0"/>
              <a:t>to 100 kJ/</a:t>
            </a:r>
            <a:r>
              <a:rPr lang="en-US" sz="2800" dirty="0" err="1" smtClean="0"/>
              <a:t>mol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186" t="40454" r="54471" b="47674"/>
          <a:stretch/>
        </p:blipFill>
        <p:spPr>
          <a:xfrm>
            <a:off x="3683001" y="1632719"/>
            <a:ext cx="5460999" cy="2131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615" t="88967" r="54894" b="-1044"/>
          <a:stretch/>
        </p:blipFill>
        <p:spPr>
          <a:xfrm>
            <a:off x="3598334" y="4297342"/>
            <a:ext cx="5482167" cy="21682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217" y="242699"/>
            <a:ext cx="89463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</a:t>
            </a:r>
            <a:r>
              <a:rPr lang="en-US" sz="2800" dirty="0" smtClean="0">
                <a:solidFill>
                  <a:srgbClr val="0000FF"/>
                </a:solidFill>
              </a:rPr>
              <a:t>hat causes two CO</a:t>
            </a:r>
            <a:r>
              <a:rPr lang="en-US" sz="2800" baseline="-25000" dirty="0" smtClean="0">
                <a:solidFill>
                  <a:srgbClr val="0000FF"/>
                </a:solidFill>
              </a:rPr>
              <a:t>2</a:t>
            </a:r>
            <a:r>
              <a:rPr lang="en-US" sz="2800" dirty="0" smtClean="0">
                <a:solidFill>
                  <a:srgbClr val="0000FF"/>
                </a:solidFill>
              </a:rPr>
              <a:t> molecules to come together as shown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below?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38667" y="761999"/>
            <a:ext cx="4334933" cy="2726267"/>
            <a:chOff x="338667" y="389466"/>
            <a:chExt cx="4334933" cy="2726267"/>
          </a:xfrm>
        </p:grpSpPr>
        <p:sp>
          <p:nvSpPr>
            <p:cNvPr id="5" name="Rectangle 4"/>
            <p:cNvSpPr/>
            <p:nvPr/>
          </p:nvSpPr>
          <p:spPr>
            <a:xfrm>
              <a:off x="338667" y="389466"/>
              <a:ext cx="4334933" cy="2726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nacl_complex_motif_2.gi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6" t="5935" r="4186" b="4805"/>
            <a:stretch/>
          </p:blipFill>
          <p:spPr>
            <a:xfrm>
              <a:off x="711199" y="530580"/>
              <a:ext cx="3674534" cy="244968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38667" y="3759199"/>
            <a:ext cx="4334933" cy="2726267"/>
            <a:chOff x="338667" y="3759199"/>
            <a:chExt cx="4334933" cy="2726267"/>
          </a:xfrm>
        </p:grpSpPr>
        <p:sp>
          <p:nvSpPr>
            <p:cNvPr id="10" name="Rectangle 9"/>
            <p:cNvSpPr/>
            <p:nvPr/>
          </p:nvSpPr>
          <p:spPr>
            <a:xfrm>
              <a:off x="338667" y="3759199"/>
              <a:ext cx="4334933" cy="2726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Ir1O2-12030498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4" b="8621"/>
            <a:stretch/>
          </p:blipFill>
          <p:spPr>
            <a:xfrm>
              <a:off x="711200" y="3793066"/>
              <a:ext cx="3539068" cy="258124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130801" y="761999"/>
            <a:ext cx="3682998" cy="2726267"/>
            <a:chOff x="5130801" y="389466"/>
            <a:chExt cx="3682998" cy="2726267"/>
          </a:xfrm>
        </p:grpSpPr>
        <p:sp>
          <p:nvSpPr>
            <p:cNvPr id="12" name="Rectangle 11"/>
            <p:cNvSpPr/>
            <p:nvPr/>
          </p:nvSpPr>
          <p:spPr>
            <a:xfrm>
              <a:off x="5130801" y="389466"/>
              <a:ext cx="3682998" cy="2726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radiogardase-02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78" t="5725" r="35720" b="15747"/>
            <a:stretch/>
          </p:blipFill>
          <p:spPr>
            <a:xfrm>
              <a:off x="5556954" y="484325"/>
              <a:ext cx="2937935" cy="249594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130801" y="3793066"/>
            <a:ext cx="3682997" cy="2726267"/>
            <a:chOff x="5130801" y="3793066"/>
            <a:chExt cx="3682997" cy="2726267"/>
          </a:xfrm>
        </p:grpSpPr>
        <p:sp>
          <p:nvSpPr>
            <p:cNvPr id="14" name="Rectangle 13"/>
            <p:cNvSpPr/>
            <p:nvPr/>
          </p:nvSpPr>
          <p:spPr>
            <a:xfrm>
              <a:off x="5130801" y="3793066"/>
              <a:ext cx="3682997" cy="27262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br2mn1-13446032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435" b="4435"/>
            <a:stretch/>
          </p:blipFill>
          <p:spPr>
            <a:xfrm>
              <a:off x="5353754" y="3868181"/>
              <a:ext cx="3341511" cy="2506133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0" y="69336"/>
            <a:ext cx="934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M</a:t>
            </a:r>
            <a:r>
              <a:rPr lang="en-US" sz="2000" dirty="0" smtClean="0">
                <a:solidFill>
                  <a:srgbClr val="0000FF"/>
                </a:solidFill>
              </a:rPr>
              <a:t>etal atoms  often have ionic bonds and are often in octahedra. Octahedral geometry  keeps the minus charges away from one another</a:t>
            </a:r>
            <a:r>
              <a:rPr lang="en-US" sz="2000" dirty="0" smtClean="0">
                <a:solidFill>
                  <a:srgbClr val="FF0000"/>
                </a:solidFill>
              </a:rPr>
              <a:t>.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6499" y="6502405"/>
            <a:ext cx="8051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none of the above are metallic bonds: metallic bonds are between two metal atoms.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52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45462" y="1234547"/>
            <a:ext cx="3876382" cy="4915567"/>
            <a:chOff x="4119253" y="362595"/>
            <a:chExt cx="4588401" cy="58184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57306" t="40454" r="3727" b="47674"/>
            <a:stretch/>
          </p:blipFill>
          <p:spPr>
            <a:xfrm>
              <a:off x="4119253" y="4762329"/>
              <a:ext cx="4120223" cy="14187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7549" t="88967" r="3323" b="-1044"/>
            <a:stretch/>
          </p:blipFill>
          <p:spPr>
            <a:xfrm>
              <a:off x="4119253" y="2714597"/>
              <a:ext cx="4137278" cy="160971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119253" y="362595"/>
              <a:ext cx="4588401" cy="2295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CO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 melts/boils -78</a:t>
              </a:r>
              <a:r>
                <a:rPr lang="en-US" sz="3200" baseline="30000" dirty="0" smtClean="0"/>
                <a:t>o</a:t>
              </a:r>
              <a:r>
                <a:rPr lang="en-US" sz="3200" dirty="0" smtClean="0"/>
                <a:t>C </a:t>
              </a:r>
            </a:p>
            <a:p>
              <a:r>
                <a:rPr lang="en-US" sz="3200" dirty="0"/>
                <a:t>A</a:t>
              </a:r>
              <a:r>
                <a:rPr lang="en-US" sz="3200" dirty="0" smtClean="0"/>
                <a:t>t 1 </a:t>
              </a:r>
              <a:r>
                <a:rPr lang="en-US" sz="3200" dirty="0" err="1" smtClean="0"/>
                <a:t>atm</a:t>
              </a:r>
              <a:r>
                <a:rPr lang="en-US" sz="3200" dirty="0" smtClean="0"/>
                <a:t> pressure CO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 </a:t>
              </a:r>
            </a:p>
            <a:p>
              <a:r>
                <a:rPr lang="en-US" sz="3200" dirty="0" smtClean="0"/>
                <a:t>sublimes</a:t>
              </a:r>
              <a:r>
                <a:rPr lang="en-US" sz="3200" dirty="0"/>
                <a:t>.</a:t>
              </a:r>
              <a:endParaRPr lang="en-US" sz="3200" dirty="0" smtClean="0"/>
            </a:p>
            <a:p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87287" y="1241959"/>
            <a:ext cx="3838511" cy="5114975"/>
            <a:chOff x="471703" y="663758"/>
            <a:chExt cx="4543573" cy="6054500"/>
          </a:xfrm>
        </p:grpSpPr>
        <p:sp>
          <p:nvSpPr>
            <p:cNvPr id="3" name="Rectangle 2"/>
            <p:cNvSpPr/>
            <p:nvPr/>
          </p:nvSpPr>
          <p:spPr>
            <a:xfrm>
              <a:off x="471703" y="663758"/>
              <a:ext cx="4543573" cy="1275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accent4">
                      <a:lumMod val="50000"/>
                    </a:schemeClr>
                  </a:solidFill>
                </a:rPr>
                <a:t>HCOOH melts at 8</a:t>
              </a:r>
              <a:r>
                <a:rPr lang="en-US" sz="3200" baseline="30000" dirty="0" smtClean="0">
                  <a:solidFill>
                    <a:schemeClr val="accent4">
                      <a:lumMod val="50000"/>
                    </a:schemeClr>
                  </a:solidFill>
                </a:rPr>
                <a:t>o</a:t>
              </a:r>
              <a:r>
                <a:rPr lang="en-US" sz="3200" dirty="0" smtClean="0">
                  <a:solidFill>
                    <a:schemeClr val="accent4">
                      <a:lumMod val="50000"/>
                    </a:schemeClr>
                  </a:solidFill>
                </a:rPr>
                <a:t>C</a:t>
              </a:r>
            </a:p>
            <a:p>
              <a:r>
                <a:rPr lang="en-US" sz="3200" dirty="0" smtClean="0">
                  <a:solidFill>
                    <a:schemeClr val="accent4">
                      <a:lumMod val="50000"/>
                    </a:schemeClr>
                  </a:solidFill>
                </a:rPr>
                <a:t>HCOOH boils at 100</a:t>
              </a:r>
              <a:r>
                <a:rPr lang="en-US" sz="3200" baseline="30000" dirty="0" smtClean="0">
                  <a:solidFill>
                    <a:schemeClr val="accent4">
                      <a:lumMod val="50000"/>
                    </a:schemeClr>
                  </a:solidFill>
                </a:rPr>
                <a:t>o</a:t>
              </a:r>
              <a:r>
                <a:rPr lang="en-US" sz="3200" dirty="0" smtClean="0">
                  <a:solidFill>
                    <a:schemeClr val="accent4">
                      <a:lumMod val="50000"/>
                    </a:schemeClr>
                  </a:solidFill>
                </a:rPr>
                <a:t>C</a:t>
              </a:r>
            </a:p>
          </p:txBody>
        </p:sp>
        <p:pic>
          <p:nvPicPr>
            <p:cNvPr id="6" name="Picture 5" descr="FA_trimer-1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48" t="35905" r="11965" b="36400"/>
            <a:stretch/>
          </p:blipFill>
          <p:spPr>
            <a:xfrm>
              <a:off x="1047580" y="1786173"/>
              <a:ext cx="3508007" cy="493208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71971" y="33422"/>
            <a:ext cx="83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B</a:t>
            </a:r>
            <a:r>
              <a:rPr lang="en-US" sz="3600" dirty="0" smtClean="0">
                <a:solidFill>
                  <a:srgbClr val="0000FF"/>
                </a:solidFill>
              </a:rPr>
              <a:t>ond dipole vs. hydrogen bond interactions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971" y="648306"/>
            <a:ext cx="5305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room </a:t>
            </a:r>
            <a:r>
              <a:rPr lang="en-US" sz="2800" dirty="0" smtClean="0">
                <a:solidFill>
                  <a:srgbClr val="008000"/>
                </a:solidFill>
              </a:rPr>
              <a:t>temperature</a:t>
            </a:r>
            <a:r>
              <a:rPr lang="en-US" sz="2800" dirty="0">
                <a:solidFill>
                  <a:srgbClr val="008000"/>
                </a:solidFill>
              </a:rPr>
              <a:t>	 </a:t>
            </a:r>
            <a:r>
              <a:rPr lang="en-US" sz="2800" dirty="0" smtClean="0">
                <a:solidFill>
                  <a:srgbClr val="008000"/>
                </a:solidFill>
              </a:rPr>
              <a:t> 2.5 </a:t>
            </a:r>
            <a:r>
              <a:rPr lang="en-US" sz="2800" dirty="0">
                <a:solidFill>
                  <a:srgbClr val="008000"/>
                </a:solidFill>
              </a:rPr>
              <a:t>kJ/</a:t>
            </a:r>
            <a:r>
              <a:rPr lang="en-US" sz="2800" dirty="0" smtClean="0">
                <a:solidFill>
                  <a:srgbClr val="008000"/>
                </a:solidFill>
              </a:rPr>
              <a:t>mol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814" y="6213942"/>
            <a:ext cx="844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Why are boiling points at such different temperatures?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0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45462" y="1234547"/>
            <a:ext cx="3876382" cy="4915567"/>
            <a:chOff x="4119253" y="362595"/>
            <a:chExt cx="4588401" cy="58184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57306" t="40454" r="3727" b="47674"/>
            <a:stretch/>
          </p:blipFill>
          <p:spPr>
            <a:xfrm>
              <a:off x="4119253" y="4762329"/>
              <a:ext cx="4120223" cy="14187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57549" t="88967" r="3323" b="-1044"/>
            <a:stretch/>
          </p:blipFill>
          <p:spPr>
            <a:xfrm>
              <a:off x="4119253" y="2714597"/>
              <a:ext cx="4137278" cy="160971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119253" y="362595"/>
              <a:ext cx="4588401" cy="22951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CO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 melts/boils -78</a:t>
              </a:r>
              <a:r>
                <a:rPr lang="en-US" sz="3200" baseline="30000" dirty="0" smtClean="0"/>
                <a:t>o</a:t>
              </a:r>
              <a:r>
                <a:rPr lang="en-US" sz="3200" dirty="0" smtClean="0"/>
                <a:t>C </a:t>
              </a:r>
            </a:p>
            <a:p>
              <a:r>
                <a:rPr lang="en-US" sz="3200" dirty="0"/>
                <a:t>A</a:t>
              </a:r>
              <a:r>
                <a:rPr lang="en-US" sz="3200" dirty="0" smtClean="0"/>
                <a:t>t 1 </a:t>
              </a:r>
              <a:r>
                <a:rPr lang="en-US" sz="3200" dirty="0" err="1" smtClean="0"/>
                <a:t>atm</a:t>
              </a:r>
              <a:r>
                <a:rPr lang="en-US" sz="3200" dirty="0" smtClean="0"/>
                <a:t> pressure CO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 </a:t>
              </a:r>
            </a:p>
            <a:p>
              <a:r>
                <a:rPr lang="en-US" sz="3200" dirty="0" smtClean="0"/>
                <a:t>sublimes</a:t>
              </a:r>
              <a:r>
                <a:rPr lang="en-US" sz="3200" dirty="0"/>
                <a:t>.</a:t>
              </a:r>
              <a:endParaRPr lang="en-US" sz="3200" dirty="0" smtClean="0"/>
            </a:p>
            <a:p>
              <a:endParaRPr lang="en-US" sz="2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87287" y="1241959"/>
            <a:ext cx="3838511" cy="5114975"/>
            <a:chOff x="471703" y="663758"/>
            <a:chExt cx="4543573" cy="6054500"/>
          </a:xfrm>
        </p:grpSpPr>
        <p:sp>
          <p:nvSpPr>
            <p:cNvPr id="3" name="Rectangle 2"/>
            <p:cNvSpPr/>
            <p:nvPr/>
          </p:nvSpPr>
          <p:spPr>
            <a:xfrm>
              <a:off x="471703" y="663758"/>
              <a:ext cx="4543573" cy="1275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accent4">
                      <a:lumMod val="50000"/>
                    </a:schemeClr>
                  </a:solidFill>
                </a:rPr>
                <a:t>HCOOH melts at 8</a:t>
              </a:r>
              <a:r>
                <a:rPr lang="en-US" sz="3200" baseline="30000" dirty="0" smtClean="0">
                  <a:solidFill>
                    <a:schemeClr val="accent4">
                      <a:lumMod val="50000"/>
                    </a:schemeClr>
                  </a:solidFill>
                </a:rPr>
                <a:t>o</a:t>
              </a:r>
              <a:r>
                <a:rPr lang="en-US" sz="3200" dirty="0" smtClean="0">
                  <a:solidFill>
                    <a:schemeClr val="accent4">
                      <a:lumMod val="50000"/>
                    </a:schemeClr>
                  </a:solidFill>
                </a:rPr>
                <a:t>C</a:t>
              </a:r>
            </a:p>
            <a:p>
              <a:r>
                <a:rPr lang="en-US" sz="3200" dirty="0" smtClean="0">
                  <a:solidFill>
                    <a:schemeClr val="accent4">
                      <a:lumMod val="50000"/>
                    </a:schemeClr>
                  </a:solidFill>
                </a:rPr>
                <a:t>HCOOH boils at 100</a:t>
              </a:r>
              <a:r>
                <a:rPr lang="en-US" sz="3200" baseline="30000" dirty="0" smtClean="0">
                  <a:solidFill>
                    <a:schemeClr val="accent4">
                      <a:lumMod val="50000"/>
                    </a:schemeClr>
                  </a:solidFill>
                </a:rPr>
                <a:t>o</a:t>
              </a:r>
              <a:r>
                <a:rPr lang="en-US" sz="3200" dirty="0" smtClean="0">
                  <a:solidFill>
                    <a:schemeClr val="accent4">
                      <a:lumMod val="50000"/>
                    </a:schemeClr>
                  </a:solidFill>
                </a:rPr>
                <a:t>C</a:t>
              </a:r>
            </a:p>
          </p:txBody>
        </p:sp>
        <p:pic>
          <p:nvPicPr>
            <p:cNvPr id="6" name="Picture 5" descr="FA_trimer-1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48" t="35905" r="11965" b="36400"/>
            <a:stretch/>
          </p:blipFill>
          <p:spPr>
            <a:xfrm>
              <a:off x="1047580" y="1786173"/>
              <a:ext cx="3508007" cy="4932085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71971" y="33422"/>
            <a:ext cx="835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B</a:t>
            </a:r>
            <a:r>
              <a:rPr lang="en-US" sz="3600" dirty="0" smtClean="0">
                <a:solidFill>
                  <a:srgbClr val="0000FF"/>
                </a:solidFill>
              </a:rPr>
              <a:t>ond dipole vs. hydrogen bond interactions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971" y="711327"/>
            <a:ext cx="5305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room </a:t>
            </a:r>
            <a:r>
              <a:rPr lang="en-US" sz="2800" dirty="0" smtClean="0">
                <a:solidFill>
                  <a:srgbClr val="008000"/>
                </a:solidFill>
              </a:rPr>
              <a:t>temperature</a:t>
            </a:r>
            <a:r>
              <a:rPr lang="en-US" sz="2800" dirty="0">
                <a:solidFill>
                  <a:srgbClr val="008000"/>
                </a:solidFill>
              </a:rPr>
              <a:t>	 </a:t>
            </a:r>
            <a:r>
              <a:rPr lang="en-US" sz="2800" dirty="0" smtClean="0">
                <a:solidFill>
                  <a:srgbClr val="008000"/>
                </a:solidFill>
              </a:rPr>
              <a:t> 2.5 </a:t>
            </a:r>
            <a:r>
              <a:rPr lang="en-US" sz="2800" dirty="0">
                <a:solidFill>
                  <a:srgbClr val="008000"/>
                </a:solidFill>
              </a:rPr>
              <a:t>kJ/</a:t>
            </a:r>
            <a:r>
              <a:rPr lang="en-US" sz="2800" dirty="0" smtClean="0">
                <a:solidFill>
                  <a:srgbClr val="008000"/>
                </a:solidFill>
              </a:rPr>
              <a:t>mol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084" y="6150114"/>
            <a:ext cx="3447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ond dipole interactions reach </a:t>
            </a:r>
          </a:p>
          <a:p>
            <a:r>
              <a:rPr lang="en-US" sz="2000" dirty="0" smtClean="0"/>
              <a:t>around 1-5 kJ/mole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8840" y="6476537"/>
            <a:ext cx="430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O-H ...O hydrogen bond is around 20 kJ/mol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9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067" y="118533"/>
            <a:ext cx="2610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bond dipoles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97455" y="118533"/>
            <a:ext cx="3510727" cy="2052012"/>
            <a:chOff x="1388533" y="1591734"/>
            <a:chExt cx="3640667" cy="2052012"/>
          </a:xfrm>
        </p:grpSpPr>
        <p:sp>
          <p:nvSpPr>
            <p:cNvPr id="4" name="Rectangle 3"/>
            <p:cNvSpPr/>
            <p:nvPr/>
          </p:nvSpPr>
          <p:spPr>
            <a:xfrm>
              <a:off x="1388533" y="1591734"/>
              <a:ext cx="3640667" cy="205201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hf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93" r="14315" b="8131"/>
            <a:stretch/>
          </p:blipFill>
          <p:spPr>
            <a:xfrm>
              <a:off x="1518473" y="1710267"/>
              <a:ext cx="3448697" cy="193347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055919" y="2348246"/>
            <a:ext cx="3852263" cy="4365822"/>
            <a:chOff x="795867" y="2455334"/>
            <a:chExt cx="3996266" cy="4258734"/>
          </a:xfrm>
        </p:grpSpPr>
        <p:sp>
          <p:nvSpPr>
            <p:cNvPr id="7" name="Rectangle 6"/>
            <p:cNvSpPr/>
            <p:nvPr/>
          </p:nvSpPr>
          <p:spPr>
            <a:xfrm>
              <a:off x="795867" y="2455334"/>
              <a:ext cx="3996266" cy="425873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Polarity_boron_trifluoride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1" r="4279" b="4437"/>
            <a:stretch/>
          </p:blipFill>
          <p:spPr>
            <a:xfrm>
              <a:off x="931333" y="2624667"/>
              <a:ext cx="3623734" cy="397086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91067" y="2348246"/>
            <a:ext cx="3513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molecular dipoles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968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8-monday-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13099" b="10157"/>
          <a:stretch/>
        </p:blipFill>
        <p:spPr>
          <a:xfrm>
            <a:off x="3581959" y="0"/>
            <a:ext cx="5562041" cy="1927102"/>
          </a:xfrm>
          <a:prstGeom prst="rect">
            <a:avLst/>
          </a:prstGeom>
        </p:spPr>
      </p:pic>
      <p:pic>
        <p:nvPicPr>
          <p:cNvPr id="3" name="Picture 2" descr="week8-monday-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4205" r="2610" b="7002"/>
          <a:stretch/>
        </p:blipFill>
        <p:spPr>
          <a:xfrm>
            <a:off x="3277033" y="2101545"/>
            <a:ext cx="5385770" cy="4462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5313" y="172775"/>
            <a:ext cx="208430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Molecular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dipole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moments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7239" y="2949049"/>
            <a:ext cx="2830167" cy="3373646"/>
            <a:chOff x="117239" y="2642465"/>
            <a:chExt cx="3159794" cy="3680230"/>
          </a:xfrm>
        </p:grpSpPr>
        <p:pic>
          <p:nvPicPr>
            <p:cNvPr id="5" name="Picture 4" descr="week8-monday-4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17239" y="2642465"/>
              <a:ext cx="3159794" cy="368023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947406" y="5080540"/>
              <a:ext cx="329627" cy="12421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777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351" y="281492"/>
            <a:ext cx="916075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For small molecules, like 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or NCCN, the</a:t>
            </a:r>
          </a:p>
          <a:p>
            <a:r>
              <a:rPr lang="en-US" sz="3600" dirty="0" smtClean="0"/>
              <a:t>cancellation of bond dipoles in the molecular</a:t>
            </a:r>
          </a:p>
          <a:p>
            <a:r>
              <a:rPr lang="en-US" sz="3600" dirty="0" smtClean="0"/>
              <a:t>dipole weakens the intermolecular interactions.</a:t>
            </a:r>
          </a:p>
        </p:txBody>
      </p:sp>
      <p:pic>
        <p:nvPicPr>
          <p:cNvPr id="3" name="Picture 2" descr="Screen Shot 2014-01-15 at 9.48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68" y="5024967"/>
            <a:ext cx="3124200" cy="1041400"/>
          </a:xfrm>
          <a:prstGeom prst="rect">
            <a:avLst/>
          </a:prstGeom>
        </p:spPr>
      </p:pic>
      <p:pic>
        <p:nvPicPr>
          <p:cNvPr id="4" name="Picture 3" descr="Screen Shot 2014-01-15 at 9.48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5050367"/>
            <a:ext cx="3568700" cy="1016000"/>
          </a:xfrm>
          <a:prstGeom prst="rect">
            <a:avLst/>
          </a:prstGeom>
        </p:spPr>
      </p:pic>
      <p:pic>
        <p:nvPicPr>
          <p:cNvPr id="5" name="Picture 4" descr="Cyanog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2852024"/>
            <a:ext cx="4419599" cy="1096364"/>
          </a:xfrm>
          <a:prstGeom prst="rect">
            <a:avLst/>
          </a:prstGeom>
        </p:spPr>
      </p:pic>
      <p:pic>
        <p:nvPicPr>
          <p:cNvPr id="6" name="Picture 5" descr="Hydrogen-cyanide-2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5" y="2987488"/>
            <a:ext cx="3267721" cy="8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4452" y="171697"/>
            <a:ext cx="8715096" cy="6209812"/>
            <a:chOff x="214452" y="112162"/>
            <a:chExt cx="8715096" cy="6209812"/>
          </a:xfrm>
        </p:grpSpPr>
        <p:sp>
          <p:nvSpPr>
            <p:cNvPr id="2" name="TextBox 1"/>
            <p:cNvSpPr txBox="1"/>
            <p:nvPr/>
          </p:nvSpPr>
          <p:spPr>
            <a:xfrm>
              <a:off x="214452" y="112162"/>
              <a:ext cx="8715096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For larger molecules, as are found in organic</a:t>
              </a:r>
            </a:p>
            <a:p>
              <a:r>
                <a:rPr lang="en-US" sz="3600" dirty="0" smtClean="0"/>
                <a:t>chemistry, the cancellation of bond dipoles in </a:t>
              </a:r>
            </a:p>
            <a:p>
              <a:r>
                <a:rPr lang="en-US" sz="3600" dirty="0" smtClean="0"/>
                <a:t>the molecular dipole does not strongly affect</a:t>
              </a:r>
            </a:p>
            <a:p>
              <a:r>
                <a:rPr lang="en-US" sz="3600" dirty="0" smtClean="0"/>
                <a:t>intermolecular interactions.</a:t>
              </a:r>
            </a:p>
          </p:txBody>
        </p:sp>
        <p:pic>
          <p:nvPicPr>
            <p:cNvPr id="8" name="Picture 7" descr="Screen Shot 2014-01-15 at 9.51.19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836" y="2506138"/>
              <a:ext cx="2717800" cy="2235200"/>
            </a:xfrm>
            <a:prstGeom prst="rect">
              <a:avLst/>
            </a:prstGeom>
          </p:spPr>
        </p:pic>
        <p:pic>
          <p:nvPicPr>
            <p:cNvPr id="9" name="Picture 8" descr="AGROS1146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69" y="2370870"/>
              <a:ext cx="4217469" cy="274300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069" y="5367867"/>
              <a:ext cx="311685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1,4 difluorobenzene </a:t>
              </a:r>
            </a:p>
            <a:p>
              <a:r>
                <a:rPr lang="en-US" sz="2800" dirty="0" smtClean="0"/>
                <a:t>90 </a:t>
              </a:r>
              <a:r>
                <a:rPr lang="en-US" sz="2800" baseline="30000" dirty="0" smtClean="0"/>
                <a:t>o</a:t>
              </a:r>
              <a:r>
                <a:rPr lang="en-US" sz="2800" dirty="0" smtClean="0"/>
                <a:t>C boiling point</a:t>
              </a:r>
              <a:endParaRPr lang="en-US" sz="28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12836" y="5367867"/>
              <a:ext cx="311685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1,2 difluorobenzene </a:t>
              </a:r>
            </a:p>
            <a:p>
              <a:r>
                <a:rPr lang="en-US" sz="2800" dirty="0" smtClean="0"/>
                <a:t>90 </a:t>
              </a:r>
              <a:r>
                <a:rPr lang="en-US" sz="2800" baseline="30000" dirty="0" smtClean="0"/>
                <a:t>o</a:t>
              </a:r>
              <a:r>
                <a:rPr lang="en-US" sz="2800" dirty="0" smtClean="0"/>
                <a:t>C boiling point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508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mond-conventional-unit-ce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00" y="1483247"/>
            <a:ext cx="4936547" cy="4689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2200" y="1921934"/>
            <a:ext cx="3316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carbon structure</a:t>
            </a:r>
          </a:p>
          <a:p>
            <a:r>
              <a:rPr lang="en-US" sz="3600" dirty="0" smtClean="0"/>
              <a:t>(diamond)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116667" y="0"/>
            <a:ext cx="5033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a covalent solid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2200" y="4766878"/>
            <a:ext cx="35008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many bonds does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 neutral carbon atom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make?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0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366" y="0"/>
            <a:ext cx="6405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ionic and covalent bonds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833" y="5423663"/>
            <a:ext cx="29961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ionic bonds</a:t>
            </a:r>
          </a:p>
          <a:p>
            <a:r>
              <a:rPr lang="en-US" sz="3600" dirty="0" smtClean="0"/>
              <a:t>table salt, NaCl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083663" y="5423663"/>
            <a:ext cx="3377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covalent bonds</a:t>
            </a:r>
          </a:p>
          <a:p>
            <a:r>
              <a:rPr lang="en-US" sz="3600" dirty="0" smtClean="0"/>
              <a:t>diamond, carbon</a:t>
            </a:r>
            <a:endParaRPr lang="en-US" sz="3600" dirty="0"/>
          </a:p>
        </p:txBody>
      </p:sp>
      <p:pic>
        <p:nvPicPr>
          <p:cNvPr id="9" name="Picture 8" descr="rock-sal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10898" r="14557"/>
          <a:stretch/>
        </p:blipFill>
        <p:spPr>
          <a:xfrm>
            <a:off x="504833" y="966242"/>
            <a:ext cx="3339034" cy="3494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910" y="4626649"/>
            <a:ext cx="1864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~400 kJ/mole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40933" y="4183646"/>
            <a:ext cx="140433" cy="504637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diamond-conventional-unit-cel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67" y="966242"/>
            <a:ext cx="4030134" cy="38286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54133" y="4460540"/>
            <a:ext cx="1625601" cy="402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54133" y="4936365"/>
            <a:ext cx="1864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~400 kJ/mole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554133" y="4014312"/>
            <a:ext cx="541867" cy="1015114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1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745" y="3787954"/>
            <a:ext cx="87365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We need way to decide whether a compound </a:t>
            </a:r>
          </a:p>
          <a:p>
            <a:r>
              <a:rPr lang="en-US" sz="3600" dirty="0" smtClean="0"/>
              <a:t>is more covalent or more ionic bonding.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064000" y="5603875"/>
            <a:ext cx="493792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Mooser-Pearson diagram</a:t>
            </a:r>
            <a:endParaRPr lang="en-US" sz="36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4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86697" y="5798115"/>
            <a:ext cx="422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covalent</a:t>
            </a:r>
            <a:r>
              <a:rPr lang="en-US" sz="2800" dirty="0" smtClean="0"/>
              <a:t> diamond structure</a:t>
            </a:r>
          </a:p>
        </p:txBody>
      </p:sp>
      <p:pic>
        <p:nvPicPr>
          <p:cNvPr id="30" name="Picture 29" descr="Screen Shot 2013-10-07 at 9.16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4" y="1550951"/>
            <a:ext cx="3444875" cy="414505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47626" y="5794850"/>
            <a:ext cx="4647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ionic</a:t>
            </a:r>
            <a:r>
              <a:rPr lang="en-US" sz="2800" dirty="0" smtClean="0"/>
              <a:t> table (rock) salt structure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745591" y="1460500"/>
            <a:ext cx="4075656" cy="3806503"/>
            <a:chOff x="4745591" y="1460500"/>
            <a:chExt cx="4075656" cy="3806503"/>
          </a:xfrm>
        </p:grpSpPr>
        <p:pic>
          <p:nvPicPr>
            <p:cNvPr id="3" name="Picture 2" descr="diamond-conventional-unit-cell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591" y="1460500"/>
              <a:ext cx="4006845" cy="3806503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8417771" y="2238375"/>
              <a:ext cx="403476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103743" y="269875"/>
            <a:ext cx="6936514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two Mooser-Pearson structures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23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5450" y="-114918"/>
            <a:ext cx="8020320" cy="6972918"/>
            <a:chOff x="835450" y="-114918"/>
            <a:chExt cx="8020320" cy="6972918"/>
          </a:xfrm>
        </p:grpSpPr>
        <p:pic>
          <p:nvPicPr>
            <p:cNvPr id="6" name="Picture 5" descr="chemical_bond-7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64" t="28216" r="33318" b="44546"/>
            <a:stretch/>
          </p:blipFill>
          <p:spPr>
            <a:xfrm>
              <a:off x="835450" y="301073"/>
              <a:ext cx="8020320" cy="655692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178614" y="2116415"/>
              <a:ext cx="2670732" cy="7163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09653" y="393159"/>
              <a:ext cx="49379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6406FF"/>
                  </a:solidFill>
                </a:rPr>
                <a:t>Mooser</a:t>
              </a:r>
              <a:r>
                <a:rPr lang="en-US" sz="3600" dirty="0" smtClean="0">
                  <a:solidFill>
                    <a:srgbClr val="6406FF"/>
                  </a:solidFill>
                </a:rPr>
                <a:t>-Pearson diagram</a:t>
              </a:r>
              <a:endParaRPr lang="en-US" sz="3600" dirty="0">
                <a:solidFill>
                  <a:srgbClr val="6406FF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89100" y="4248150"/>
              <a:ext cx="127000" cy="158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718733" y="3490384"/>
              <a:ext cx="127000" cy="158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48367" y="2609851"/>
              <a:ext cx="127000" cy="158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773767" y="1790813"/>
              <a:ext cx="127000" cy="158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15114" y="1789045"/>
              <a:ext cx="3044636" cy="120032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28702" y="1185961"/>
              <a:ext cx="3650048" cy="6463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72960" y="923378"/>
              <a:ext cx="2974040" cy="156966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400" dirty="0" smtClean="0"/>
            </a:p>
            <a:p>
              <a:endParaRPr lang="en-US" sz="2400" dirty="0"/>
            </a:p>
            <a:p>
              <a:endParaRPr lang="en-US" sz="2400" dirty="0" smtClean="0"/>
            </a:p>
            <a:p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30819" y="-114918"/>
              <a:ext cx="5250515" cy="4616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943944" y="5211288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electronegativity difference matters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84989" y="2383394"/>
            <a:ext cx="21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element row matters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3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1040</Words>
  <Application>Microsoft Macintosh PowerPoint</Application>
  <PresentationFormat>On-screen Show (4:3)</PresentationFormat>
  <Paragraphs>266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Lee</dc:creator>
  <cp:lastModifiedBy>Stephen Lee</cp:lastModifiedBy>
  <cp:revision>91</cp:revision>
  <dcterms:created xsi:type="dcterms:W3CDTF">2012-09-24T14:33:54Z</dcterms:created>
  <dcterms:modified xsi:type="dcterms:W3CDTF">2014-01-17T16:16:32Z</dcterms:modified>
</cp:coreProperties>
</file>